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305" r:id="rId1"/>
  </p:sldMasterIdLst>
  <p:notesMasterIdLst>
    <p:notesMasterId r:id="rId22"/>
  </p:notesMasterIdLst>
  <p:sldIdLst>
    <p:sldId id="256" r:id="rId2"/>
    <p:sldId id="257" r:id="rId3"/>
    <p:sldId id="258" r:id="rId4"/>
    <p:sldId id="265" r:id="rId5"/>
    <p:sldId id="259" r:id="rId6"/>
    <p:sldId id="260" r:id="rId7"/>
    <p:sldId id="261" r:id="rId8"/>
    <p:sldId id="262" r:id="rId9"/>
    <p:sldId id="263" r:id="rId10"/>
    <p:sldId id="266" r:id="rId11"/>
    <p:sldId id="267" r:id="rId12"/>
    <p:sldId id="268" r:id="rId13"/>
    <p:sldId id="269" r:id="rId14"/>
    <p:sldId id="274" r:id="rId15"/>
    <p:sldId id="275" r:id="rId16"/>
    <p:sldId id="270" r:id="rId17"/>
    <p:sldId id="271" r:id="rId18"/>
    <p:sldId id="272" r:id="rId19"/>
    <p:sldId id="273" r:id="rId20"/>
    <p:sldId id="264" r:id="rId21"/>
  </p:sldIdLst>
  <p:sldSz cx="14630400" cy="8229600"/>
  <p:notesSz cx="8229600" cy="14630400"/>
  <p:embeddedFontLst>
    <p:embeddedFont>
      <p:font typeface="Aptos Narrow" panose="020B0004020202020204" pitchFamily="34" charset="0"/>
      <p:regular r:id="rId23"/>
      <p:bold r:id="rId24"/>
      <p:italic r:id="rId25"/>
      <p:boldItalic r:id="rId26"/>
    </p:embeddedFont>
    <p:embeddedFont>
      <p:font typeface="Arial Narrow" panose="020B0606020202030204" pitchFamily="34" charset="0"/>
      <p:regular r:id="rId27"/>
      <p:bold r:id="rId28"/>
      <p:italic r:id="rId29"/>
      <p:boldItalic r:id="rId30"/>
    </p:embeddedFont>
    <p:embeddedFont>
      <p:font typeface="Century Gothic" panose="020B0502020202020204" pitchFamily="34" charset="0"/>
      <p:regular r:id="rId31"/>
      <p:bold r:id="rId32"/>
      <p:italic r:id="rId33"/>
      <p:boldItalic r:id="rId34"/>
    </p:embeddedFont>
    <p:embeddedFont>
      <p:font typeface="Garamond" panose="02020404030301010803" pitchFamily="18" charset="0"/>
      <p:regular r:id="rId35"/>
      <p:bold r:id="rId36"/>
      <p: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477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1/27/2026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01248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217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702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805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094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63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29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76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2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141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81635" y="285293"/>
            <a:ext cx="14067130" cy="765901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7183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29184" y="7569206"/>
            <a:ext cx="3291840" cy="329184"/>
          </a:xfrm>
          <a:prstGeom prst="rect">
            <a:avLst/>
          </a:prstGeom>
        </p:spPr>
        <p:txBody>
          <a:bodyPr vert="horz" lIns="91440" tIns="45720" rIns="91440" bIns="45720" rtlCol="0" anchor="b"/>
          <a:lstStyle>
            <a:lvl1pPr algn="l">
              <a:defRPr sz="1200">
                <a:solidFill>
                  <a:schemeClr val="tx1">
                    <a:lumMod val="75000"/>
                    <a:lumOff val="25000"/>
                  </a:schemeClr>
                </a:solidFill>
              </a:defRPr>
            </a:lvl1pPr>
          </a:lstStyle>
          <a:p>
            <a:fld id="{B61BEF0D-F0BB-DE4B-95CE-6DB70DBA9567}" type="datetimeFigureOut">
              <a:rPr lang="en-US" smtClean="0"/>
              <a:pPr/>
              <a:t>1/27/2026</a:t>
            </a:fld>
            <a:endParaRPr lang="en-US" dirty="0"/>
          </a:p>
        </p:txBody>
      </p:sp>
      <p:sp>
        <p:nvSpPr>
          <p:cNvPr id="5" name="Footer Placeholder 4"/>
          <p:cNvSpPr>
            <a:spLocks noGrp="1"/>
          </p:cNvSpPr>
          <p:nvPr>
            <p:ph type="ftr" sz="quarter" idx="3"/>
          </p:nvPr>
        </p:nvSpPr>
        <p:spPr>
          <a:xfrm>
            <a:off x="4187952" y="7569206"/>
            <a:ext cx="6254496" cy="329184"/>
          </a:xfrm>
          <a:prstGeom prst="rect">
            <a:avLst/>
          </a:prstGeom>
        </p:spPr>
        <p:txBody>
          <a:bodyPr vert="horz" lIns="91440" tIns="45720" rIns="91440" bIns="45720" rtlCol="0" anchor="b"/>
          <a:lstStyle>
            <a:lvl1pPr algn="ctr">
              <a:defRPr sz="12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2563856" y="7569206"/>
            <a:ext cx="1755648" cy="329184"/>
          </a:xfrm>
          <a:prstGeom prst="rect">
            <a:avLst/>
          </a:prstGeom>
        </p:spPr>
        <p:txBody>
          <a:bodyPr vert="horz" lIns="91440" tIns="45720" rIns="91440" bIns="45720" rtlCol="0" anchor="b"/>
          <a:lstStyle>
            <a:lvl1pPr algn="r">
              <a:defRPr sz="1200">
                <a:solidFill>
                  <a:schemeClr val="tx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4668662"/>
      </p:ext>
    </p:extLst>
  </p:cSld>
  <p:clrMap bg1="lt1" tx1="dk1" bg2="lt2" tx2="dk2" accent1="accent1" accent2="accent2" accent3="accent3" accent4="accent4" accent5="accent5" accent6="accent6" hlink="hlink" folHlink="folHlink"/>
  <p:sldLayoutIdLst>
    <p:sldLayoutId id="2147484312"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Lst>
  <p:hf sldNum="0" hdr="0" ftr="0" dt="0"/>
  <p:txStyles>
    <p:titleStyle>
      <a:lvl1pPr algn="l" defTabSz="1097280" rtl="0" eaLnBrk="1" latinLnBrk="0" hangingPunct="1">
        <a:lnSpc>
          <a:spcPct val="90000"/>
        </a:lnSpc>
        <a:spcBef>
          <a:spcPct val="0"/>
        </a:spcBef>
        <a:buNone/>
        <a:defRPr lang="en-US" sz="576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00000"/>
        </a:lnSpc>
        <a:spcBef>
          <a:spcPts val="1080"/>
        </a:spcBef>
        <a:spcAft>
          <a:spcPts val="0"/>
        </a:spcAft>
        <a:buClr>
          <a:schemeClr val="tx1">
            <a:lumMod val="85000"/>
            <a:lumOff val="15000"/>
          </a:schemeClr>
        </a:buClr>
        <a:buFont typeface="Garamond" pitchFamily="18" charset="0"/>
        <a:buChar char="◦"/>
        <a:defRPr sz="216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92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4" name="Text 1"/>
          <p:cNvSpPr/>
          <p:nvPr/>
        </p:nvSpPr>
        <p:spPr>
          <a:xfrm>
            <a:off x="3330892" y="2392203"/>
            <a:ext cx="7459147" cy="771525"/>
          </a:xfrm>
          <a:prstGeom prst="rect">
            <a:avLst/>
          </a:prstGeom>
          <a:noFill/>
          <a:ln/>
        </p:spPr>
        <p:txBody>
          <a:bodyPr wrap="none" lIns="0" tIns="0" rIns="0" bIns="0" rtlCol="0" anchor="t"/>
          <a:lstStyle/>
          <a:p>
            <a:pPr marL="0" indent="0" algn="ctr">
              <a:lnSpc>
                <a:spcPts val="6050"/>
              </a:lnSpc>
              <a:buNone/>
            </a:pPr>
            <a:r>
              <a:rPr lang="en-US" sz="4850" dirty="0">
                <a:latin typeface="Arial Narrow" panose="020B0606020202030204" pitchFamily="34" charset="0"/>
                <a:ea typeface="Saira Medium" pitchFamily="34" charset="-122"/>
                <a:cs typeface="Saira Medium" pitchFamily="34" charset="-120"/>
              </a:rPr>
              <a:t>Receipt &amp; Invoice Digitiser</a:t>
            </a:r>
            <a:endParaRPr lang="en-US" sz="4850" dirty="0">
              <a:latin typeface="Arial Narrow" panose="020B0606020202030204" pitchFamily="34" charset="0"/>
            </a:endParaRPr>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3341" y="4053126"/>
            <a:ext cx="197406" cy="197406"/>
          </a:xfrm>
          <a:prstGeom prst="rect">
            <a:avLst/>
          </a:prstGeom>
        </p:spPr>
      </p:pic>
      <p:sp>
        <p:nvSpPr>
          <p:cNvPr id="7" name="Text 3"/>
          <p:cNvSpPr/>
          <p:nvPr/>
        </p:nvSpPr>
        <p:spPr>
          <a:xfrm>
            <a:off x="1309449" y="3993833"/>
            <a:ext cx="4042886" cy="315992"/>
          </a:xfrm>
          <a:prstGeom prst="rect">
            <a:avLst/>
          </a:prstGeom>
          <a:noFill/>
          <a:ln/>
        </p:spPr>
        <p:txBody>
          <a:bodyPr wrap="none" lIns="0" tIns="0" rIns="0" bIns="0" rtlCol="0" anchor="t"/>
          <a:lstStyle/>
          <a:p>
            <a:pPr marL="0" indent="0" algn="l">
              <a:lnSpc>
                <a:spcPts val="2450"/>
              </a:lnSpc>
              <a:buNone/>
            </a:pPr>
            <a:endParaRPr lang="en-US" sz="1550" dirty="0">
              <a:solidFill>
                <a:schemeClr val="bg1"/>
              </a:solidFill>
              <a:latin typeface="Arial Narrow" panose="020B0606020202030204" pitchFamily="34" charset="0"/>
            </a:endParaRPr>
          </a:p>
        </p:txBody>
      </p:sp>
      <p:sp>
        <p:nvSpPr>
          <p:cNvPr id="8" name="Text 4"/>
          <p:cNvSpPr/>
          <p:nvPr/>
        </p:nvSpPr>
        <p:spPr>
          <a:xfrm>
            <a:off x="865286" y="3914776"/>
            <a:ext cx="13094554" cy="1151098"/>
          </a:xfrm>
          <a:prstGeom prst="rect">
            <a:avLst/>
          </a:prstGeom>
          <a:noFill/>
          <a:ln/>
        </p:spPr>
        <p:txBody>
          <a:bodyPr wrap="square" lIns="0" tIns="0" rIns="0" bIns="0" rtlCol="0" anchor="t"/>
          <a:lstStyle/>
          <a:p>
            <a:pPr marL="0" indent="0" algn="ctr">
              <a:lnSpc>
                <a:spcPts val="3100"/>
              </a:lnSpc>
              <a:buNone/>
            </a:pPr>
            <a:r>
              <a:rPr lang="en-US" sz="2800" dirty="0">
                <a:latin typeface="Arial Narrow" panose="020B0606020202030204" pitchFamily="34" charset="0"/>
                <a:ea typeface="Roboto" pitchFamily="34" charset="-122"/>
                <a:cs typeface="Roboto" pitchFamily="34" charset="-120"/>
              </a:rPr>
              <a:t>A comprehensive solution for converting physical receipts into structured digital data through advanced optical character recognition and intelligent processing.                                                                                                </a:t>
            </a:r>
            <a:endParaRPr lang="en-US" sz="2800" dirty="0">
              <a:latin typeface="Arial Narrow" panose="020B0606020202030204" pitchFamily="34" charset="0"/>
            </a:endParaRPr>
          </a:p>
        </p:txBody>
      </p:sp>
      <p:sp>
        <p:nvSpPr>
          <p:cNvPr id="2" name="TextBox 1">
            <a:extLst>
              <a:ext uri="{FF2B5EF4-FFF2-40B4-BE49-F238E27FC236}">
                <a16:creationId xmlns:a16="http://schemas.microsoft.com/office/drawing/2014/main" id="{A67651BD-02CC-8C76-3ABE-9BBD6B2D307C}"/>
              </a:ext>
            </a:extLst>
          </p:cNvPr>
          <p:cNvSpPr txBox="1"/>
          <p:nvPr/>
        </p:nvSpPr>
        <p:spPr>
          <a:xfrm>
            <a:off x="10128739" y="6106160"/>
            <a:ext cx="4034302" cy="707886"/>
          </a:xfrm>
          <a:prstGeom prst="rect">
            <a:avLst/>
          </a:prstGeom>
          <a:noFill/>
        </p:spPr>
        <p:txBody>
          <a:bodyPr wrap="square" rtlCol="0">
            <a:spAutoFit/>
          </a:bodyPr>
          <a:lstStyle/>
          <a:p>
            <a:r>
              <a:rPr lang="en-IN" sz="2000" dirty="0"/>
              <a:t>KAVETI HARINI</a:t>
            </a:r>
          </a:p>
          <a:p>
            <a:r>
              <a:rPr lang="en-IN" sz="2000" dirty="0"/>
              <a:t>harinikaveti2003@gmail.com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D0DB49-B94D-B7EE-7F3E-F1EFA1B793F0}"/>
              </a:ext>
            </a:extLst>
          </p:cNvPr>
          <p:cNvSpPr txBox="1"/>
          <p:nvPr/>
        </p:nvSpPr>
        <p:spPr>
          <a:xfrm>
            <a:off x="614680" y="785585"/>
            <a:ext cx="7594600" cy="1446550"/>
          </a:xfrm>
          <a:prstGeom prst="rect">
            <a:avLst/>
          </a:prstGeom>
          <a:noFill/>
        </p:spPr>
        <p:txBody>
          <a:bodyPr wrap="square">
            <a:spAutoFit/>
          </a:bodyPr>
          <a:lstStyle/>
          <a:p>
            <a:pPr>
              <a:buNone/>
            </a:pPr>
            <a:r>
              <a:rPr lang="en-US" sz="4400" dirty="0">
                <a:latin typeface="Arial Narrow" panose="020B0606020202030204" pitchFamily="34" charset="0"/>
              </a:rPr>
              <a:t>Milestone 2: Structured Data Extraction &amp; Validation</a:t>
            </a:r>
          </a:p>
        </p:txBody>
      </p:sp>
      <p:sp>
        <p:nvSpPr>
          <p:cNvPr id="5" name="TextBox 4">
            <a:extLst>
              <a:ext uri="{FF2B5EF4-FFF2-40B4-BE49-F238E27FC236}">
                <a16:creationId xmlns:a16="http://schemas.microsoft.com/office/drawing/2014/main" id="{ACF8B7B2-271A-9E48-ED00-EFC631886543}"/>
              </a:ext>
            </a:extLst>
          </p:cNvPr>
          <p:cNvSpPr txBox="1"/>
          <p:nvPr/>
        </p:nvSpPr>
        <p:spPr>
          <a:xfrm>
            <a:off x="614680" y="3145304"/>
            <a:ext cx="8229600" cy="1938992"/>
          </a:xfrm>
          <a:prstGeom prst="rect">
            <a:avLst/>
          </a:prstGeom>
          <a:noFill/>
        </p:spPr>
        <p:txBody>
          <a:bodyPr wrap="square">
            <a:spAutoFit/>
          </a:bodyPr>
          <a:lstStyle/>
          <a:p>
            <a:pPr algn="just">
              <a:buNone/>
            </a:pPr>
            <a:r>
              <a:rPr lang="en-US" sz="2400" dirty="0">
                <a:latin typeface="Arial Narrow" panose="020B0606020202030204" pitchFamily="34" charset="0"/>
              </a:rPr>
              <a:t>Milestone 2 focuses on converting raw OCR text into meaningful, structured data and validating it for correctness. In this phase, we extract important receipt fields such as merchant name, date, totals, and line items, validate financial values, detect duplicates, and store clean data into a database for future analysis.</a:t>
            </a:r>
          </a:p>
        </p:txBody>
      </p:sp>
      <p:sp>
        <p:nvSpPr>
          <p:cNvPr id="7" name="TextBox 6">
            <a:extLst>
              <a:ext uri="{FF2B5EF4-FFF2-40B4-BE49-F238E27FC236}">
                <a16:creationId xmlns:a16="http://schemas.microsoft.com/office/drawing/2014/main" id="{C040741A-9918-7546-8164-E0BA48E236FC}"/>
              </a:ext>
            </a:extLst>
          </p:cNvPr>
          <p:cNvSpPr txBox="1"/>
          <p:nvPr/>
        </p:nvSpPr>
        <p:spPr>
          <a:xfrm>
            <a:off x="3662680" y="3554214"/>
            <a:ext cx="7325360" cy="369332"/>
          </a:xfrm>
          <a:prstGeom prst="rect">
            <a:avLst/>
          </a:prstGeom>
          <a:noFill/>
        </p:spPr>
        <p:txBody>
          <a:bodyPr wrap="square">
            <a:spAutoFit/>
          </a:bodyPr>
          <a:lstStyle/>
          <a:p>
            <a:endParaRPr lang="en-IN" dirty="0">
              <a:latin typeface="Arial Narrow" panose="020B0606020202030204" pitchFamily="34" charset="0"/>
            </a:endParaRPr>
          </a:p>
        </p:txBody>
      </p:sp>
      <p:sp>
        <p:nvSpPr>
          <p:cNvPr id="9" name="TextBox 8">
            <a:extLst>
              <a:ext uri="{FF2B5EF4-FFF2-40B4-BE49-F238E27FC236}">
                <a16:creationId xmlns:a16="http://schemas.microsoft.com/office/drawing/2014/main" id="{02780834-7104-B9A4-9E64-AF45D5FD5443}"/>
              </a:ext>
            </a:extLst>
          </p:cNvPr>
          <p:cNvSpPr txBox="1"/>
          <p:nvPr/>
        </p:nvSpPr>
        <p:spPr>
          <a:xfrm>
            <a:off x="3662680" y="3940294"/>
            <a:ext cx="7325360" cy="369332"/>
          </a:xfrm>
          <a:prstGeom prst="rect">
            <a:avLst/>
          </a:prstGeom>
          <a:noFill/>
        </p:spPr>
        <p:txBody>
          <a:bodyPr wrap="square">
            <a:spAutoFit/>
          </a:bodyPr>
          <a:lstStyle/>
          <a:p>
            <a:endParaRPr lang="en-IN" dirty="0">
              <a:latin typeface="Arial Narrow" panose="020B0606020202030204" pitchFamily="34" charset="0"/>
            </a:endParaRPr>
          </a:p>
        </p:txBody>
      </p:sp>
      <p:pic>
        <p:nvPicPr>
          <p:cNvPr id="11" name="Picture 10">
            <a:extLst>
              <a:ext uri="{FF2B5EF4-FFF2-40B4-BE49-F238E27FC236}">
                <a16:creationId xmlns:a16="http://schemas.microsoft.com/office/drawing/2014/main" id="{FCF38F9D-D6E3-821D-FC12-AE9916BE93CC}"/>
              </a:ext>
            </a:extLst>
          </p:cNvPr>
          <p:cNvPicPr>
            <a:picLocks noChangeAspect="1"/>
          </p:cNvPicPr>
          <p:nvPr/>
        </p:nvPicPr>
        <p:blipFill>
          <a:blip r:embed="rId2"/>
          <a:stretch>
            <a:fillRect/>
          </a:stretch>
        </p:blipFill>
        <p:spPr>
          <a:xfrm>
            <a:off x="9235192" y="436880"/>
            <a:ext cx="5049520" cy="7355840"/>
          </a:xfrm>
          <a:prstGeom prst="rect">
            <a:avLst/>
          </a:prstGeom>
        </p:spPr>
      </p:pic>
    </p:spTree>
    <p:extLst>
      <p:ext uri="{BB962C8B-B14F-4D97-AF65-F5344CB8AC3E}">
        <p14:creationId xmlns:p14="http://schemas.microsoft.com/office/powerpoint/2010/main" val="3833455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6F8249-3454-CE78-0928-7DC728FB9F4D}"/>
              </a:ext>
            </a:extLst>
          </p:cNvPr>
          <p:cNvSpPr txBox="1"/>
          <p:nvPr/>
        </p:nvSpPr>
        <p:spPr>
          <a:xfrm>
            <a:off x="833120" y="892545"/>
            <a:ext cx="7325360" cy="830997"/>
          </a:xfrm>
          <a:prstGeom prst="rect">
            <a:avLst/>
          </a:prstGeom>
          <a:noFill/>
        </p:spPr>
        <p:txBody>
          <a:bodyPr wrap="square">
            <a:spAutoFit/>
          </a:bodyPr>
          <a:lstStyle/>
          <a:p>
            <a:pPr>
              <a:buNone/>
            </a:pPr>
            <a:r>
              <a:rPr lang="en-IN" sz="4800" dirty="0">
                <a:latin typeface="Arial Narrow" panose="020B0606020202030204" pitchFamily="34" charset="0"/>
              </a:rPr>
              <a:t>Milestone 2 Objectives</a:t>
            </a:r>
          </a:p>
        </p:txBody>
      </p:sp>
      <p:sp>
        <p:nvSpPr>
          <p:cNvPr id="5" name="TextBox 4">
            <a:extLst>
              <a:ext uri="{FF2B5EF4-FFF2-40B4-BE49-F238E27FC236}">
                <a16:creationId xmlns:a16="http://schemas.microsoft.com/office/drawing/2014/main" id="{C2DFDD0D-2247-CCA3-92C2-C1EE16A6AD97}"/>
              </a:ext>
            </a:extLst>
          </p:cNvPr>
          <p:cNvSpPr txBox="1"/>
          <p:nvPr/>
        </p:nvSpPr>
        <p:spPr>
          <a:xfrm>
            <a:off x="1471648" y="2084362"/>
            <a:ext cx="6495947" cy="1015663"/>
          </a:xfrm>
          <a:prstGeom prst="rect">
            <a:avLst/>
          </a:prstGeom>
          <a:noFill/>
        </p:spPr>
        <p:txBody>
          <a:bodyPr wrap="square">
            <a:spAutoFit/>
          </a:bodyPr>
          <a:lstStyle/>
          <a:p>
            <a:pPr>
              <a:buNone/>
            </a:pPr>
            <a:endParaRPr lang="en-US" sz="2000" b="1" dirty="0">
              <a:latin typeface="Arial Narrow" panose="020B0606020202030204" pitchFamily="34" charset="0"/>
            </a:endParaRPr>
          </a:p>
          <a:p>
            <a:pPr>
              <a:buNone/>
            </a:pPr>
            <a:r>
              <a:rPr lang="en-US" sz="2000" b="1" dirty="0">
                <a:latin typeface="Arial Narrow" panose="020B0606020202030204" pitchFamily="34" charset="0"/>
              </a:rPr>
              <a:t>Extract Key Fields</a:t>
            </a:r>
          </a:p>
          <a:p>
            <a:pPr>
              <a:buNone/>
            </a:pPr>
            <a:r>
              <a:rPr lang="en-US" sz="2000" dirty="0">
                <a:latin typeface="Arial Narrow" panose="020B0606020202030204" pitchFamily="34" charset="0"/>
              </a:rPr>
              <a:t>Using Regex and NLP rules to identify receipt fields</a:t>
            </a:r>
          </a:p>
        </p:txBody>
      </p:sp>
      <p:sp>
        <p:nvSpPr>
          <p:cNvPr id="7" name="TextBox 6">
            <a:extLst>
              <a:ext uri="{FF2B5EF4-FFF2-40B4-BE49-F238E27FC236}">
                <a16:creationId xmlns:a16="http://schemas.microsoft.com/office/drawing/2014/main" id="{590E5177-06FE-634B-E700-FC5BF3E6AA07}"/>
              </a:ext>
            </a:extLst>
          </p:cNvPr>
          <p:cNvSpPr txBox="1"/>
          <p:nvPr/>
        </p:nvSpPr>
        <p:spPr>
          <a:xfrm>
            <a:off x="8661404" y="2392139"/>
            <a:ext cx="4871712" cy="707886"/>
          </a:xfrm>
          <a:prstGeom prst="rect">
            <a:avLst/>
          </a:prstGeom>
          <a:noFill/>
        </p:spPr>
        <p:txBody>
          <a:bodyPr wrap="square">
            <a:spAutoFit/>
          </a:bodyPr>
          <a:lstStyle/>
          <a:p>
            <a:pPr>
              <a:buNone/>
            </a:pPr>
            <a:r>
              <a:rPr lang="en-IN" sz="2000" b="1" dirty="0">
                <a:latin typeface="Arial Narrow" panose="020B0606020202030204" pitchFamily="34" charset="0"/>
              </a:rPr>
              <a:t>Validate Financial Data</a:t>
            </a:r>
          </a:p>
          <a:p>
            <a:pPr>
              <a:buNone/>
            </a:pPr>
            <a:r>
              <a:rPr lang="en-IN" sz="2000" dirty="0">
                <a:latin typeface="Arial Narrow" panose="020B0606020202030204" pitchFamily="34" charset="0"/>
              </a:rPr>
              <a:t>Verify subtotal, tax, and total calculations</a:t>
            </a:r>
          </a:p>
        </p:txBody>
      </p:sp>
      <p:sp>
        <p:nvSpPr>
          <p:cNvPr id="11" name="TextBox 10">
            <a:extLst>
              <a:ext uri="{FF2B5EF4-FFF2-40B4-BE49-F238E27FC236}">
                <a16:creationId xmlns:a16="http://schemas.microsoft.com/office/drawing/2014/main" id="{3D40B8EE-155E-4C7A-9247-62EB44465155}"/>
              </a:ext>
            </a:extLst>
          </p:cNvPr>
          <p:cNvSpPr txBox="1"/>
          <p:nvPr/>
        </p:nvSpPr>
        <p:spPr>
          <a:xfrm>
            <a:off x="1471648" y="3929376"/>
            <a:ext cx="7325360" cy="707886"/>
          </a:xfrm>
          <a:prstGeom prst="rect">
            <a:avLst/>
          </a:prstGeom>
          <a:noFill/>
        </p:spPr>
        <p:txBody>
          <a:bodyPr wrap="square">
            <a:spAutoFit/>
          </a:bodyPr>
          <a:lstStyle/>
          <a:p>
            <a:pPr>
              <a:buNone/>
            </a:pPr>
            <a:r>
              <a:rPr lang="en-US" sz="2000" b="1" dirty="0">
                <a:latin typeface="Arial Narrow" panose="020B0606020202030204" pitchFamily="34" charset="0"/>
              </a:rPr>
              <a:t>Handle Missing Values</a:t>
            </a:r>
          </a:p>
          <a:p>
            <a:pPr>
              <a:buNone/>
            </a:pPr>
            <a:r>
              <a:rPr lang="en-US" sz="2000" dirty="0">
                <a:latin typeface="Arial Narrow" panose="020B0606020202030204" pitchFamily="34" charset="0"/>
              </a:rPr>
              <a:t>Intelligently process noisy or incomplete OCR output</a:t>
            </a:r>
          </a:p>
        </p:txBody>
      </p:sp>
      <p:sp>
        <p:nvSpPr>
          <p:cNvPr id="13" name="TextBox 12">
            <a:extLst>
              <a:ext uri="{FF2B5EF4-FFF2-40B4-BE49-F238E27FC236}">
                <a16:creationId xmlns:a16="http://schemas.microsoft.com/office/drawing/2014/main" id="{AD5998CA-8884-DEB3-6C24-92AF0417827F}"/>
              </a:ext>
            </a:extLst>
          </p:cNvPr>
          <p:cNvSpPr txBox="1"/>
          <p:nvPr/>
        </p:nvSpPr>
        <p:spPr>
          <a:xfrm>
            <a:off x="8661404" y="3929376"/>
            <a:ext cx="7325360" cy="707886"/>
          </a:xfrm>
          <a:prstGeom prst="rect">
            <a:avLst/>
          </a:prstGeom>
          <a:noFill/>
        </p:spPr>
        <p:txBody>
          <a:bodyPr wrap="square">
            <a:spAutoFit/>
          </a:bodyPr>
          <a:lstStyle/>
          <a:p>
            <a:pPr>
              <a:buNone/>
            </a:pPr>
            <a:r>
              <a:rPr lang="en-US" sz="2000" b="1" dirty="0">
                <a:latin typeface="Arial Narrow" panose="020B0606020202030204" pitchFamily="34" charset="0"/>
              </a:rPr>
              <a:t>Detect Duplicates</a:t>
            </a:r>
          </a:p>
          <a:p>
            <a:pPr>
              <a:buNone/>
            </a:pPr>
            <a:r>
              <a:rPr lang="en-US" sz="2000" dirty="0">
                <a:latin typeface="Arial Narrow" panose="020B0606020202030204" pitchFamily="34" charset="0"/>
              </a:rPr>
              <a:t>Prevent duplicate receipt entries in the system</a:t>
            </a:r>
          </a:p>
        </p:txBody>
      </p:sp>
      <p:sp>
        <p:nvSpPr>
          <p:cNvPr id="17" name="TextBox 16">
            <a:extLst>
              <a:ext uri="{FF2B5EF4-FFF2-40B4-BE49-F238E27FC236}">
                <a16:creationId xmlns:a16="http://schemas.microsoft.com/office/drawing/2014/main" id="{2CB2D15D-0E76-D50A-8A95-20FD8015E234}"/>
              </a:ext>
            </a:extLst>
          </p:cNvPr>
          <p:cNvSpPr txBox="1"/>
          <p:nvPr/>
        </p:nvSpPr>
        <p:spPr>
          <a:xfrm>
            <a:off x="4817213" y="5775226"/>
            <a:ext cx="7325360" cy="707886"/>
          </a:xfrm>
          <a:prstGeom prst="rect">
            <a:avLst/>
          </a:prstGeom>
          <a:noFill/>
        </p:spPr>
        <p:txBody>
          <a:bodyPr wrap="square">
            <a:spAutoFit/>
          </a:bodyPr>
          <a:lstStyle/>
          <a:p>
            <a:pPr>
              <a:buNone/>
            </a:pPr>
            <a:r>
              <a:rPr lang="en-US" sz="2000" b="1" dirty="0">
                <a:latin typeface="Arial Narrow" panose="020B0606020202030204" pitchFamily="34" charset="0"/>
              </a:rPr>
              <a:t>Store Structured Data</a:t>
            </a:r>
          </a:p>
          <a:p>
            <a:pPr>
              <a:buNone/>
            </a:pPr>
            <a:r>
              <a:rPr lang="en-US" sz="2000" dirty="0">
                <a:latin typeface="Arial Narrow" panose="020B0606020202030204" pitchFamily="34" charset="0"/>
              </a:rPr>
              <a:t>Persist clean data into database for future analysis</a:t>
            </a:r>
          </a:p>
        </p:txBody>
      </p:sp>
      <p:pic>
        <p:nvPicPr>
          <p:cNvPr id="19" name="Picture 18">
            <a:extLst>
              <a:ext uri="{FF2B5EF4-FFF2-40B4-BE49-F238E27FC236}">
                <a16:creationId xmlns:a16="http://schemas.microsoft.com/office/drawing/2014/main" id="{48A19C4C-F031-C85C-16F0-59B9BC3BFF04}"/>
              </a:ext>
            </a:extLst>
          </p:cNvPr>
          <p:cNvPicPr>
            <a:picLocks noChangeAspect="1"/>
          </p:cNvPicPr>
          <p:nvPr/>
        </p:nvPicPr>
        <p:blipFill>
          <a:blip r:embed="rId2"/>
          <a:stretch>
            <a:fillRect/>
          </a:stretch>
        </p:blipFill>
        <p:spPr>
          <a:xfrm>
            <a:off x="633154" y="2446008"/>
            <a:ext cx="491589" cy="491589"/>
          </a:xfrm>
          <a:prstGeom prst="rect">
            <a:avLst/>
          </a:prstGeom>
        </p:spPr>
      </p:pic>
      <p:pic>
        <p:nvPicPr>
          <p:cNvPr id="21" name="Picture 20">
            <a:extLst>
              <a:ext uri="{FF2B5EF4-FFF2-40B4-BE49-F238E27FC236}">
                <a16:creationId xmlns:a16="http://schemas.microsoft.com/office/drawing/2014/main" id="{EAF407A6-1B42-8500-6D2A-86F72D792489}"/>
              </a:ext>
            </a:extLst>
          </p:cNvPr>
          <p:cNvPicPr>
            <a:picLocks noChangeAspect="1"/>
          </p:cNvPicPr>
          <p:nvPr/>
        </p:nvPicPr>
        <p:blipFill>
          <a:blip r:embed="rId3"/>
          <a:stretch>
            <a:fillRect/>
          </a:stretch>
        </p:blipFill>
        <p:spPr>
          <a:xfrm>
            <a:off x="7899400" y="2532332"/>
            <a:ext cx="518160" cy="518160"/>
          </a:xfrm>
          <a:prstGeom prst="rect">
            <a:avLst/>
          </a:prstGeom>
        </p:spPr>
      </p:pic>
      <p:pic>
        <p:nvPicPr>
          <p:cNvPr id="23" name="Picture 22">
            <a:extLst>
              <a:ext uri="{FF2B5EF4-FFF2-40B4-BE49-F238E27FC236}">
                <a16:creationId xmlns:a16="http://schemas.microsoft.com/office/drawing/2014/main" id="{185B1210-A714-537F-D8E0-D2C8EBCCF976}"/>
              </a:ext>
            </a:extLst>
          </p:cNvPr>
          <p:cNvPicPr>
            <a:picLocks noChangeAspect="1"/>
          </p:cNvPicPr>
          <p:nvPr/>
        </p:nvPicPr>
        <p:blipFill>
          <a:blip r:embed="rId4"/>
          <a:stretch>
            <a:fillRect/>
          </a:stretch>
        </p:blipFill>
        <p:spPr>
          <a:xfrm>
            <a:off x="555782" y="3990931"/>
            <a:ext cx="646331" cy="646331"/>
          </a:xfrm>
          <a:prstGeom prst="rect">
            <a:avLst/>
          </a:prstGeom>
        </p:spPr>
      </p:pic>
      <p:pic>
        <p:nvPicPr>
          <p:cNvPr id="25" name="Picture 24">
            <a:extLst>
              <a:ext uri="{FF2B5EF4-FFF2-40B4-BE49-F238E27FC236}">
                <a16:creationId xmlns:a16="http://schemas.microsoft.com/office/drawing/2014/main" id="{8A4DA0F9-47FC-0C43-E2A3-BCE9603A9D3E}"/>
              </a:ext>
            </a:extLst>
          </p:cNvPr>
          <p:cNvPicPr>
            <a:picLocks noChangeAspect="1"/>
          </p:cNvPicPr>
          <p:nvPr/>
        </p:nvPicPr>
        <p:blipFill>
          <a:blip r:embed="rId5"/>
          <a:stretch>
            <a:fillRect/>
          </a:stretch>
        </p:blipFill>
        <p:spPr>
          <a:xfrm>
            <a:off x="7967595" y="4044559"/>
            <a:ext cx="477520" cy="477520"/>
          </a:xfrm>
          <a:prstGeom prst="rect">
            <a:avLst/>
          </a:prstGeom>
        </p:spPr>
      </p:pic>
      <p:pic>
        <p:nvPicPr>
          <p:cNvPr id="27" name="Picture 26">
            <a:extLst>
              <a:ext uri="{FF2B5EF4-FFF2-40B4-BE49-F238E27FC236}">
                <a16:creationId xmlns:a16="http://schemas.microsoft.com/office/drawing/2014/main" id="{E98A4732-8BC9-4A6C-3936-B37A690BC9E8}"/>
              </a:ext>
            </a:extLst>
          </p:cNvPr>
          <p:cNvPicPr>
            <a:picLocks noChangeAspect="1"/>
          </p:cNvPicPr>
          <p:nvPr/>
        </p:nvPicPr>
        <p:blipFill>
          <a:blip r:embed="rId6"/>
          <a:stretch>
            <a:fillRect/>
          </a:stretch>
        </p:blipFill>
        <p:spPr>
          <a:xfrm>
            <a:off x="4173905" y="5890408"/>
            <a:ext cx="477521" cy="477521"/>
          </a:xfrm>
          <a:prstGeom prst="rect">
            <a:avLst/>
          </a:prstGeom>
        </p:spPr>
      </p:pic>
    </p:spTree>
    <p:extLst>
      <p:ext uri="{BB962C8B-B14F-4D97-AF65-F5344CB8AC3E}">
        <p14:creationId xmlns:p14="http://schemas.microsoft.com/office/powerpoint/2010/main" val="1523140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37A9AC-891C-AA30-D9A7-D9B9D677778A}"/>
              </a:ext>
            </a:extLst>
          </p:cNvPr>
          <p:cNvSpPr txBox="1"/>
          <p:nvPr/>
        </p:nvSpPr>
        <p:spPr>
          <a:xfrm>
            <a:off x="574040" y="910716"/>
            <a:ext cx="14056360" cy="1877437"/>
          </a:xfrm>
          <a:prstGeom prst="rect">
            <a:avLst/>
          </a:prstGeom>
          <a:noFill/>
        </p:spPr>
        <p:txBody>
          <a:bodyPr wrap="square">
            <a:spAutoFit/>
          </a:bodyPr>
          <a:lstStyle/>
          <a:p>
            <a:pPr>
              <a:buNone/>
            </a:pPr>
            <a:r>
              <a:rPr lang="en-US" sz="4800" dirty="0">
                <a:latin typeface="Arial Narrow" panose="020B0606020202030204" pitchFamily="34" charset="0"/>
              </a:rPr>
              <a:t>Fields Extracted in Milestone 2</a:t>
            </a:r>
          </a:p>
          <a:p>
            <a:pPr>
              <a:buNone/>
            </a:pPr>
            <a:endParaRPr lang="en-US" sz="4800" b="1" dirty="0">
              <a:latin typeface="Arial Narrow" panose="020B0606020202030204" pitchFamily="34" charset="0"/>
            </a:endParaRPr>
          </a:p>
          <a:p>
            <a:pPr>
              <a:buNone/>
            </a:pPr>
            <a:r>
              <a:rPr lang="en-US" sz="2000" dirty="0">
                <a:latin typeface="Arial Narrow" panose="020B0606020202030204" pitchFamily="34" charset="0"/>
              </a:rPr>
              <a:t>The following important fields are extracted from OCR text to convert raw data into clean, usable information</a:t>
            </a:r>
            <a:r>
              <a:rPr lang="en-US" dirty="0">
                <a:latin typeface="Arial Narrow" panose="020B0606020202030204" pitchFamily="34" charset="0"/>
              </a:rPr>
              <a:t>:</a:t>
            </a:r>
          </a:p>
        </p:txBody>
      </p:sp>
      <p:sp>
        <p:nvSpPr>
          <p:cNvPr id="5" name="TextBox 4">
            <a:extLst>
              <a:ext uri="{FF2B5EF4-FFF2-40B4-BE49-F238E27FC236}">
                <a16:creationId xmlns:a16="http://schemas.microsoft.com/office/drawing/2014/main" id="{36606EF1-B0FB-C35B-28E8-03497A77D00A}"/>
              </a:ext>
            </a:extLst>
          </p:cNvPr>
          <p:cNvSpPr txBox="1"/>
          <p:nvPr/>
        </p:nvSpPr>
        <p:spPr>
          <a:xfrm>
            <a:off x="878840" y="3735295"/>
            <a:ext cx="2900680" cy="2062103"/>
          </a:xfrm>
          <a:prstGeom prst="rect">
            <a:avLst/>
          </a:prstGeom>
          <a:noFill/>
        </p:spPr>
        <p:txBody>
          <a:bodyPr wrap="square">
            <a:spAutoFit/>
          </a:bodyPr>
          <a:lstStyle/>
          <a:p>
            <a:r>
              <a:rPr lang="en-US" sz="3200" dirty="0">
                <a:latin typeface="Arial Narrow" panose="020B0606020202030204" pitchFamily="34" charset="0"/>
              </a:rPr>
              <a:t>Receipt Header</a:t>
            </a:r>
          </a:p>
          <a:p>
            <a:pPr marL="342900" indent="-342900">
              <a:buFont typeface="Arial" panose="020B0604020202020204" pitchFamily="34" charset="0"/>
              <a:buChar char="•"/>
            </a:pPr>
            <a:r>
              <a:rPr lang="en-US" sz="2400" dirty="0">
                <a:latin typeface="Arial Narrow" panose="020B0606020202030204" pitchFamily="34" charset="0"/>
              </a:rPr>
              <a:t>Merchant Name</a:t>
            </a:r>
          </a:p>
          <a:p>
            <a:pPr marL="342900" indent="-342900">
              <a:buFont typeface="Arial" panose="020B0604020202020204" pitchFamily="34" charset="0"/>
              <a:buChar char="•"/>
            </a:pPr>
            <a:r>
              <a:rPr lang="en-US" sz="2400" dirty="0">
                <a:latin typeface="Arial Narrow" panose="020B0606020202030204" pitchFamily="34" charset="0"/>
              </a:rPr>
              <a:t>Invoice ID</a:t>
            </a:r>
          </a:p>
          <a:p>
            <a:pPr marL="342900" indent="-342900">
              <a:buFont typeface="Arial" panose="020B0604020202020204" pitchFamily="34" charset="0"/>
              <a:buChar char="•"/>
            </a:pPr>
            <a:r>
              <a:rPr lang="en-US" sz="2400" dirty="0">
                <a:latin typeface="Arial Narrow" panose="020B0606020202030204" pitchFamily="34" charset="0"/>
              </a:rPr>
              <a:t>Date &amp; Time</a:t>
            </a:r>
          </a:p>
          <a:p>
            <a:pPr marL="342900" indent="-342900">
              <a:buFont typeface="Arial" panose="020B0604020202020204" pitchFamily="34" charset="0"/>
              <a:buChar char="•"/>
            </a:pPr>
            <a:r>
              <a:rPr lang="en-US" sz="2400" dirty="0">
                <a:latin typeface="Arial Narrow" panose="020B0606020202030204" pitchFamily="34" charset="0"/>
              </a:rPr>
              <a:t>Currency</a:t>
            </a:r>
          </a:p>
        </p:txBody>
      </p:sp>
      <p:sp>
        <p:nvSpPr>
          <p:cNvPr id="7" name="TextBox 6">
            <a:extLst>
              <a:ext uri="{FF2B5EF4-FFF2-40B4-BE49-F238E27FC236}">
                <a16:creationId xmlns:a16="http://schemas.microsoft.com/office/drawing/2014/main" id="{ADC5429B-9BAD-C8EB-D81C-B44D9D30DDA1}"/>
              </a:ext>
            </a:extLst>
          </p:cNvPr>
          <p:cNvSpPr txBox="1"/>
          <p:nvPr/>
        </p:nvSpPr>
        <p:spPr>
          <a:xfrm>
            <a:off x="5207000" y="3735295"/>
            <a:ext cx="3550920" cy="1692771"/>
          </a:xfrm>
          <a:prstGeom prst="rect">
            <a:avLst/>
          </a:prstGeom>
          <a:noFill/>
        </p:spPr>
        <p:txBody>
          <a:bodyPr wrap="square">
            <a:spAutoFit/>
          </a:bodyPr>
          <a:lstStyle/>
          <a:p>
            <a:pPr>
              <a:buNone/>
            </a:pPr>
            <a:r>
              <a:rPr lang="en-US" sz="3200" dirty="0">
                <a:latin typeface="Arial Narrow" panose="020B0606020202030204" pitchFamily="34" charset="0"/>
              </a:rPr>
              <a:t>Line Items</a:t>
            </a:r>
          </a:p>
          <a:p>
            <a:pPr marL="342900" indent="-342900">
              <a:buFont typeface="Arial" panose="020B0604020202020204" pitchFamily="34" charset="0"/>
              <a:buChar char="•"/>
            </a:pPr>
            <a:r>
              <a:rPr lang="en-US" sz="2400" dirty="0">
                <a:latin typeface="Arial Narrow" panose="020B0606020202030204" pitchFamily="34" charset="0"/>
              </a:rPr>
              <a:t>Item Name</a:t>
            </a:r>
          </a:p>
          <a:p>
            <a:pPr marL="342900" indent="-342900">
              <a:buFont typeface="Arial" panose="020B0604020202020204" pitchFamily="34" charset="0"/>
              <a:buChar char="•"/>
            </a:pPr>
            <a:r>
              <a:rPr lang="en-US" sz="2400" dirty="0">
                <a:latin typeface="Arial Narrow" panose="020B0606020202030204" pitchFamily="34" charset="0"/>
              </a:rPr>
              <a:t>Quantity</a:t>
            </a:r>
          </a:p>
          <a:p>
            <a:pPr marL="342900" indent="-342900">
              <a:buFont typeface="Arial" panose="020B0604020202020204" pitchFamily="34" charset="0"/>
              <a:buChar char="•"/>
            </a:pPr>
            <a:r>
              <a:rPr lang="en-US" sz="2400" dirty="0">
                <a:latin typeface="Arial Narrow" panose="020B0606020202030204" pitchFamily="34" charset="0"/>
              </a:rPr>
              <a:t>Price</a:t>
            </a:r>
          </a:p>
        </p:txBody>
      </p:sp>
      <p:sp>
        <p:nvSpPr>
          <p:cNvPr id="9" name="TextBox 8">
            <a:extLst>
              <a:ext uri="{FF2B5EF4-FFF2-40B4-BE49-F238E27FC236}">
                <a16:creationId xmlns:a16="http://schemas.microsoft.com/office/drawing/2014/main" id="{F673C154-CA89-6739-CAB4-577EA6B77E17}"/>
              </a:ext>
            </a:extLst>
          </p:cNvPr>
          <p:cNvSpPr txBox="1"/>
          <p:nvPr/>
        </p:nvSpPr>
        <p:spPr>
          <a:xfrm>
            <a:off x="9077962" y="3735295"/>
            <a:ext cx="4333238" cy="1692771"/>
          </a:xfrm>
          <a:prstGeom prst="rect">
            <a:avLst/>
          </a:prstGeom>
          <a:noFill/>
        </p:spPr>
        <p:txBody>
          <a:bodyPr wrap="square">
            <a:spAutoFit/>
          </a:bodyPr>
          <a:lstStyle/>
          <a:p>
            <a:pPr>
              <a:buNone/>
            </a:pPr>
            <a:r>
              <a:rPr lang="en-US" sz="3200" dirty="0">
                <a:latin typeface="Arial Narrow" panose="020B0606020202030204" pitchFamily="34" charset="0"/>
              </a:rPr>
              <a:t>Financial Totals</a:t>
            </a:r>
          </a:p>
          <a:p>
            <a:pPr marL="342900" indent="-342900">
              <a:buFont typeface="Arial" panose="020B0604020202020204" pitchFamily="34" charset="0"/>
              <a:buChar char="•"/>
            </a:pPr>
            <a:r>
              <a:rPr lang="en-US" sz="2400" dirty="0">
                <a:latin typeface="Arial Narrow" panose="020B0606020202030204" pitchFamily="34" charset="0"/>
              </a:rPr>
              <a:t>Subtotal</a:t>
            </a:r>
          </a:p>
          <a:p>
            <a:pPr marL="342900" indent="-342900">
              <a:buFont typeface="Arial" panose="020B0604020202020204" pitchFamily="34" charset="0"/>
              <a:buChar char="•"/>
            </a:pPr>
            <a:r>
              <a:rPr lang="en-US" sz="2400" dirty="0">
                <a:latin typeface="Arial Narrow" panose="020B0606020202030204" pitchFamily="34" charset="0"/>
              </a:rPr>
              <a:t>Tax</a:t>
            </a:r>
          </a:p>
          <a:p>
            <a:pPr marL="342900" indent="-342900">
              <a:buFont typeface="Arial" panose="020B0604020202020204" pitchFamily="34" charset="0"/>
              <a:buChar char="•"/>
            </a:pPr>
            <a:r>
              <a:rPr lang="en-US" sz="2400" dirty="0">
                <a:latin typeface="Arial Narrow" panose="020B0606020202030204" pitchFamily="34" charset="0"/>
              </a:rPr>
              <a:t>Total Amount</a:t>
            </a:r>
          </a:p>
        </p:txBody>
      </p:sp>
    </p:spTree>
    <p:extLst>
      <p:ext uri="{BB962C8B-B14F-4D97-AF65-F5344CB8AC3E}">
        <p14:creationId xmlns:p14="http://schemas.microsoft.com/office/powerpoint/2010/main" val="186230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7F28CB-1C84-874B-224F-E182D60138D8}"/>
              </a:ext>
            </a:extLst>
          </p:cNvPr>
          <p:cNvSpPr txBox="1"/>
          <p:nvPr/>
        </p:nvSpPr>
        <p:spPr>
          <a:xfrm>
            <a:off x="736600" y="760363"/>
            <a:ext cx="9484360" cy="830997"/>
          </a:xfrm>
          <a:prstGeom prst="rect">
            <a:avLst/>
          </a:prstGeom>
          <a:noFill/>
        </p:spPr>
        <p:txBody>
          <a:bodyPr wrap="square">
            <a:spAutoFit/>
          </a:bodyPr>
          <a:lstStyle/>
          <a:p>
            <a:pPr>
              <a:buNone/>
            </a:pPr>
            <a:r>
              <a:rPr lang="en-IN" sz="4800" dirty="0">
                <a:latin typeface="Arial Narrow" panose="020B0606020202030204" pitchFamily="34" charset="0"/>
              </a:rPr>
              <a:t>Technologies Used – Milestone 2</a:t>
            </a:r>
          </a:p>
        </p:txBody>
      </p:sp>
      <p:sp>
        <p:nvSpPr>
          <p:cNvPr id="5" name="TextBox 4">
            <a:extLst>
              <a:ext uri="{FF2B5EF4-FFF2-40B4-BE49-F238E27FC236}">
                <a16:creationId xmlns:a16="http://schemas.microsoft.com/office/drawing/2014/main" id="{92010341-AAF0-B802-F276-FDA46D36498C}"/>
              </a:ext>
            </a:extLst>
          </p:cNvPr>
          <p:cNvSpPr txBox="1"/>
          <p:nvPr/>
        </p:nvSpPr>
        <p:spPr>
          <a:xfrm>
            <a:off x="736600" y="1939305"/>
            <a:ext cx="11841480" cy="400110"/>
          </a:xfrm>
          <a:prstGeom prst="rect">
            <a:avLst/>
          </a:prstGeom>
          <a:noFill/>
        </p:spPr>
        <p:txBody>
          <a:bodyPr wrap="square">
            <a:spAutoFit/>
          </a:bodyPr>
          <a:lstStyle/>
          <a:p>
            <a:pPr>
              <a:buNone/>
            </a:pPr>
            <a:r>
              <a:rPr lang="en-US" sz="2000" dirty="0">
                <a:latin typeface="Arial Narrow" panose="020B0606020202030204" pitchFamily="34" charset="0"/>
              </a:rPr>
              <a:t>Our system extends the Milestone 1 stack with structured data processing and storage capabilities:</a:t>
            </a:r>
          </a:p>
        </p:txBody>
      </p:sp>
      <p:sp>
        <p:nvSpPr>
          <p:cNvPr id="7" name="TextBox 6">
            <a:extLst>
              <a:ext uri="{FF2B5EF4-FFF2-40B4-BE49-F238E27FC236}">
                <a16:creationId xmlns:a16="http://schemas.microsoft.com/office/drawing/2014/main" id="{441BCF46-E51C-A97C-67DE-13086874495B}"/>
              </a:ext>
            </a:extLst>
          </p:cNvPr>
          <p:cNvSpPr txBox="1"/>
          <p:nvPr/>
        </p:nvSpPr>
        <p:spPr>
          <a:xfrm>
            <a:off x="2117969" y="2726932"/>
            <a:ext cx="11135360" cy="4616648"/>
          </a:xfrm>
          <a:prstGeom prst="rect">
            <a:avLst/>
          </a:prstGeom>
          <a:noFill/>
        </p:spPr>
        <p:txBody>
          <a:bodyPr wrap="square">
            <a:spAutoFit/>
          </a:bodyPr>
          <a:lstStyle/>
          <a:p>
            <a:pPr>
              <a:buNone/>
            </a:pPr>
            <a:r>
              <a:rPr lang="en-IN" sz="2000" b="1" dirty="0">
                <a:latin typeface="Arial Narrow" panose="020B0606020202030204" pitchFamily="34" charset="0"/>
              </a:rPr>
              <a:t>Python</a:t>
            </a:r>
          </a:p>
          <a:p>
            <a:pPr>
              <a:buNone/>
            </a:pPr>
            <a:r>
              <a:rPr lang="en-IN" dirty="0">
                <a:latin typeface="Arial Narrow" panose="020B0606020202030204" pitchFamily="34" charset="0"/>
              </a:rPr>
              <a:t>Core logic for parsing, validation, and data handling</a:t>
            </a:r>
          </a:p>
          <a:p>
            <a:pPr>
              <a:buNone/>
            </a:pPr>
            <a:endParaRPr lang="en-IN" sz="2400" dirty="0">
              <a:latin typeface="Arial Narrow" panose="020B0606020202030204" pitchFamily="34" charset="0"/>
            </a:endParaRPr>
          </a:p>
          <a:p>
            <a:pPr>
              <a:buNone/>
            </a:pPr>
            <a:r>
              <a:rPr lang="en-IN" sz="2000" b="1" dirty="0">
                <a:latin typeface="Arial Narrow" panose="020B0606020202030204" pitchFamily="34" charset="0"/>
              </a:rPr>
              <a:t>Regular Expressions</a:t>
            </a:r>
          </a:p>
          <a:p>
            <a:pPr>
              <a:buNone/>
            </a:pPr>
            <a:r>
              <a:rPr lang="en-IN" dirty="0">
                <a:latin typeface="Arial Narrow" panose="020B0606020202030204" pitchFamily="34" charset="0"/>
              </a:rPr>
              <a:t>Extract specific fields like dates, totals, taxes, and prices</a:t>
            </a:r>
          </a:p>
          <a:p>
            <a:pPr>
              <a:buNone/>
            </a:pPr>
            <a:endParaRPr lang="en-IN" sz="2400" dirty="0">
              <a:latin typeface="Arial Narrow" panose="020B0606020202030204" pitchFamily="34" charset="0"/>
            </a:endParaRPr>
          </a:p>
          <a:p>
            <a:pPr>
              <a:buNone/>
            </a:pPr>
            <a:r>
              <a:rPr lang="en-IN" sz="2000" b="1" dirty="0">
                <a:latin typeface="Arial Narrow" panose="020B0606020202030204" pitchFamily="34" charset="0"/>
              </a:rPr>
              <a:t>Basic NLP Rules</a:t>
            </a:r>
          </a:p>
          <a:p>
            <a:pPr>
              <a:buNone/>
            </a:pPr>
            <a:r>
              <a:rPr lang="en-IN" dirty="0">
                <a:latin typeface="Arial Narrow" panose="020B0606020202030204" pitchFamily="34" charset="0"/>
              </a:rPr>
              <a:t>Identify merchants, item sections, and filter noisy text</a:t>
            </a:r>
          </a:p>
          <a:p>
            <a:pPr>
              <a:buNone/>
            </a:pPr>
            <a:endParaRPr lang="en-IN" sz="2400" dirty="0">
              <a:latin typeface="Arial Narrow" panose="020B0606020202030204" pitchFamily="34" charset="0"/>
            </a:endParaRPr>
          </a:p>
          <a:p>
            <a:pPr>
              <a:buNone/>
            </a:pPr>
            <a:r>
              <a:rPr lang="en-IN" sz="2000" b="1" dirty="0">
                <a:latin typeface="Arial Narrow" panose="020B0606020202030204" pitchFamily="34" charset="0"/>
              </a:rPr>
              <a:t>SQLite Database</a:t>
            </a:r>
          </a:p>
          <a:p>
            <a:pPr>
              <a:buNone/>
            </a:pPr>
            <a:r>
              <a:rPr lang="en-IN" dirty="0">
                <a:latin typeface="Arial Narrow" panose="020B0606020202030204" pitchFamily="34" charset="0"/>
              </a:rPr>
              <a:t>Stores structured and validated receipt data persistently</a:t>
            </a:r>
          </a:p>
          <a:p>
            <a:pPr>
              <a:buNone/>
            </a:pPr>
            <a:endParaRPr lang="en-IN" sz="2400" dirty="0">
              <a:latin typeface="Arial Narrow" panose="020B0606020202030204" pitchFamily="34" charset="0"/>
            </a:endParaRPr>
          </a:p>
          <a:p>
            <a:pPr>
              <a:buNone/>
            </a:pPr>
            <a:r>
              <a:rPr lang="en-IN" sz="2000" b="1" dirty="0">
                <a:latin typeface="Arial Narrow" panose="020B0606020202030204" pitchFamily="34" charset="0"/>
              </a:rPr>
              <a:t>Stream lit</a:t>
            </a:r>
          </a:p>
          <a:p>
            <a:pPr>
              <a:buNone/>
            </a:pPr>
            <a:r>
              <a:rPr lang="en-IN" dirty="0">
                <a:latin typeface="Arial Narrow" panose="020B0606020202030204" pitchFamily="34" charset="0"/>
              </a:rPr>
              <a:t>Displays extracted data, validation status, dashboards, and records</a:t>
            </a:r>
          </a:p>
        </p:txBody>
      </p:sp>
      <p:pic>
        <p:nvPicPr>
          <p:cNvPr id="11" name="Picture 10">
            <a:extLst>
              <a:ext uri="{FF2B5EF4-FFF2-40B4-BE49-F238E27FC236}">
                <a16:creationId xmlns:a16="http://schemas.microsoft.com/office/drawing/2014/main" id="{3CF7630C-2A05-AEF6-8D34-A777A87ACA19}"/>
              </a:ext>
            </a:extLst>
          </p:cNvPr>
          <p:cNvPicPr>
            <a:picLocks noChangeAspect="1"/>
          </p:cNvPicPr>
          <p:nvPr/>
        </p:nvPicPr>
        <p:blipFill>
          <a:blip r:embed="rId2"/>
          <a:stretch>
            <a:fillRect/>
          </a:stretch>
        </p:blipFill>
        <p:spPr>
          <a:xfrm>
            <a:off x="1076458" y="2781279"/>
            <a:ext cx="578059" cy="578059"/>
          </a:xfrm>
          <a:prstGeom prst="rect">
            <a:avLst/>
          </a:prstGeom>
        </p:spPr>
      </p:pic>
      <p:pic>
        <p:nvPicPr>
          <p:cNvPr id="13" name="Picture 12">
            <a:extLst>
              <a:ext uri="{FF2B5EF4-FFF2-40B4-BE49-F238E27FC236}">
                <a16:creationId xmlns:a16="http://schemas.microsoft.com/office/drawing/2014/main" id="{586FCF0B-B6ED-2C5D-6875-CA309AE40EDF}"/>
              </a:ext>
            </a:extLst>
          </p:cNvPr>
          <p:cNvPicPr>
            <a:picLocks noChangeAspect="1"/>
          </p:cNvPicPr>
          <p:nvPr/>
        </p:nvPicPr>
        <p:blipFill>
          <a:blip r:embed="rId3"/>
          <a:stretch>
            <a:fillRect/>
          </a:stretch>
        </p:blipFill>
        <p:spPr>
          <a:xfrm>
            <a:off x="1058903" y="3861183"/>
            <a:ext cx="507234" cy="507234"/>
          </a:xfrm>
          <a:prstGeom prst="rect">
            <a:avLst/>
          </a:prstGeom>
        </p:spPr>
      </p:pic>
      <p:pic>
        <p:nvPicPr>
          <p:cNvPr id="15" name="Picture 14">
            <a:extLst>
              <a:ext uri="{FF2B5EF4-FFF2-40B4-BE49-F238E27FC236}">
                <a16:creationId xmlns:a16="http://schemas.microsoft.com/office/drawing/2014/main" id="{8A667FA3-C60F-73E6-F6E9-D9B1F248EC88}"/>
              </a:ext>
            </a:extLst>
          </p:cNvPr>
          <p:cNvPicPr>
            <a:picLocks noChangeAspect="1"/>
          </p:cNvPicPr>
          <p:nvPr/>
        </p:nvPicPr>
        <p:blipFill>
          <a:blip r:embed="rId4"/>
          <a:stretch>
            <a:fillRect/>
          </a:stretch>
        </p:blipFill>
        <p:spPr>
          <a:xfrm>
            <a:off x="988078" y="4684338"/>
            <a:ext cx="578059" cy="578059"/>
          </a:xfrm>
          <a:prstGeom prst="rect">
            <a:avLst/>
          </a:prstGeom>
        </p:spPr>
      </p:pic>
      <p:pic>
        <p:nvPicPr>
          <p:cNvPr id="25" name="Picture 24">
            <a:extLst>
              <a:ext uri="{FF2B5EF4-FFF2-40B4-BE49-F238E27FC236}">
                <a16:creationId xmlns:a16="http://schemas.microsoft.com/office/drawing/2014/main" id="{69576656-B8B8-56EC-0A00-2DC8C8455E05}"/>
              </a:ext>
            </a:extLst>
          </p:cNvPr>
          <p:cNvPicPr>
            <a:picLocks noChangeAspect="1"/>
          </p:cNvPicPr>
          <p:nvPr/>
        </p:nvPicPr>
        <p:blipFill>
          <a:blip r:embed="rId5"/>
          <a:stretch>
            <a:fillRect/>
          </a:stretch>
        </p:blipFill>
        <p:spPr>
          <a:xfrm>
            <a:off x="1082208" y="6565125"/>
            <a:ext cx="572309" cy="572309"/>
          </a:xfrm>
          <a:prstGeom prst="rect">
            <a:avLst/>
          </a:prstGeom>
        </p:spPr>
      </p:pic>
      <p:pic>
        <p:nvPicPr>
          <p:cNvPr id="27" name="Picture 26">
            <a:extLst>
              <a:ext uri="{FF2B5EF4-FFF2-40B4-BE49-F238E27FC236}">
                <a16:creationId xmlns:a16="http://schemas.microsoft.com/office/drawing/2014/main" id="{B2E33A5D-8583-E561-829F-1EB8DF0F6074}"/>
              </a:ext>
            </a:extLst>
          </p:cNvPr>
          <p:cNvPicPr>
            <a:picLocks noChangeAspect="1"/>
          </p:cNvPicPr>
          <p:nvPr/>
        </p:nvPicPr>
        <p:blipFill>
          <a:blip r:embed="rId6"/>
          <a:stretch>
            <a:fillRect/>
          </a:stretch>
        </p:blipFill>
        <p:spPr>
          <a:xfrm>
            <a:off x="1038234" y="5716638"/>
            <a:ext cx="603991" cy="603991"/>
          </a:xfrm>
          <a:prstGeom prst="rect">
            <a:avLst/>
          </a:prstGeom>
        </p:spPr>
      </p:pic>
    </p:spTree>
    <p:extLst>
      <p:ext uri="{BB962C8B-B14F-4D97-AF65-F5344CB8AC3E}">
        <p14:creationId xmlns:p14="http://schemas.microsoft.com/office/powerpoint/2010/main" val="106087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C79B4-F32B-7E20-BBF6-8A4139D33184}"/>
              </a:ext>
            </a:extLst>
          </p:cNvPr>
          <p:cNvPicPr>
            <a:picLocks noChangeAspect="1"/>
          </p:cNvPicPr>
          <p:nvPr/>
        </p:nvPicPr>
        <p:blipFill>
          <a:blip r:embed="rId2"/>
          <a:stretch>
            <a:fillRect/>
          </a:stretch>
        </p:blipFill>
        <p:spPr>
          <a:xfrm>
            <a:off x="1828799" y="657457"/>
            <a:ext cx="10372027" cy="6914685"/>
          </a:xfrm>
          <a:prstGeom prst="rect">
            <a:avLst/>
          </a:prstGeom>
        </p:spPr>
      </p:pic>
    </p:spTree>
    <p:extLst>
      <p:ext uri="{BB962C8B-B14F-4D97-AF65-F5344CB8AC3E}">
        <p14:creationId xmlns:p14="http://schemas.microsoft.com/office/powerpoint/2010/main" val="2013763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DC2FD-3A88-4D15-AD30-429889F4C2FF}"/>
              </a:ext>
            </a:extLst>
          </p:cNvPr>
          <p:cNvPicPr>
            <a:picLocks noChangeAspect="1"/>
          </p:cNvPicPr>
          <p:nvPr/>
        </p:nvPicPr>
        <p:blipFill>
          <a:blip r:embed="rId2"/>
          <a:stretch>
            <a:fillRect/>
          </a:stretch>
        </p:blipFill>
        <p:spPr>
          <a:xfrm>
            <a:off x="267629" y="234175"/>
            <a:ext cx="6010508" cy="7878338"/>
          </a:xfrm>
          <a:prstGeom prst="rect">
            <a:avLst/>
          </a:prstGeom>
        </p:spPr>
      </p:pic>
      <p:sp>
        <p:nvSpPr>
          <p:cNvPr id="5" name="TextBox 4">
            <a:extLst>
              <a:ext uri="{FF2B5EF4-FFF2-40B4-BE49-F238E27FC236}">
                <a16:creationId xmlns:a16="http://schemas.microsoft.com/office/drawing/2014/main" id="{56B2874A-C513-0211-22BF-2BEFAFB57B3D}"/>
              </a:ext>
            </a:extLst>
          </p:cNvPr>
          <p:cNvSpPr txBox="1"/>
          <p:nvPr/>
        </p:nvSpPr>
        <p:spPr>
          <a:xfrm>
            <a:off x="6423103" y="587209"/>
            <a:ext cx="7315200" cy="4893647"/>
          </a:xfrm>
          <a:prstGeom prst="rect">
            <a:avLst/>
          </a:prstGeom>
          <a:noFill/>
        </p:spPr>
        <p:txBody>
          <a:bodyPr wrap="square">
            <a:spAutoFit/>
          </a:bodyPr>
          <a:lstStyle/>
          <a:p>
            <a:pPr>
              <a:buNone/>
            </a:pPr>
            <a:r>
              <a:rPr lang="en-IN" sz="4800" dirty="0">
                <a:latin typeface="Arial Narrow" panose="020B0606020202030204" pitchFamily="34" charset="0"/>
              </a:rPr>
              <a:t>Architecture Design </a:t>
            </a:r>
          </a:p>
          <a:p>
            <a:pPr>
              <a:buNone/>
            </a:pPr>
            <a:endParaRPr lang="en-IN" sz="4800" dirty="0">
              <a:latin typeface="Arial Narrow" panose="020B0606020202030204" pitchFamily="34" charset="0"/>
            </a:endParaRPr>
          </a:p>
          <a:p>
            <a:pPr>
              <a:buFont typeface="Arial" panose="020B0604020202020204" pitchFamily="34" charset="0"/>
              <a:buChar char="•"/>
            </a:pPr>
            <a:r>
              <a:rPr lang="en-IN" sz="2400" dirty="0">
                <a:latin typeface="Arial Narrow" panose="020B0606020202030204" pitchFamily="34" charset="0"/>
              </a:rPr>
              <a:t>Users upload receipt images or PDFs through </a:t>
            </a:r>
            <a:r>
              <a:rPr lang="en-IN" sz="2400" b="1" dirty="0">
                <a:latin typeface="Arial Narrow" panose="020B0606020202030204" pitchFamily="34" charset="0"/>
              </a:rPr>
              <a:t>Stream lit UI</a:t>
            </a:r>
            <a:endParaRPr lang="en-IN" sz="2400" dirty="0">
              <a:latin typeface="Arial Narrow" panose="020B0606020202030204" pitchFamily="34" charset="0"/>
            </a:endParaRPr>
          </a:p>
          <a:p>
            <a:pPr>
              <a:buFont typeface="Arial" panose="020B0604020202020204" pitchFamily="34" charset="0"/>
              <a:buChar char="•"/>
            </a:pPr>
            <a:r>
              <a:rPr lang="en-IN" sz="2400" dirty="0">
                <a:latin typeface="Arial Narrow" panose="020B0606020202030204" pitchFamily="34" charset="0"/>
              </a:rPr>
              <a:t>Images are enhanced using </a:t>
            </a:r>
            <a:r>
              <a:rPr lang="en-IN" sz="2400" b="1" dirty="0">
                <a:latin typeface="Arial Narrow" panose="020B0606020202030204" pitchFamily="34" charset="0"/>
              </a:rPr>
              <a:t>OpenCV and PIL</a:t>
            </a:r>
            <a:r>
              <a:rPr lang="en-IN" sz="2400" dirty="0">
                <a:latin typeface="Arial Narrow" panose="020B0606020202030204" pitchFamily="34" charset="0"/>
              </a:rPr>
              <a:t> for better OCR accuracy</a:t>
            </a:r>
          </a:p>
          <a:p>
            <a:pPr>
              <a:buFont typeface="Arial" panose="020B0604020202020204" pitchFamily="34" charset="0"/>
              <a:buChar char="•"/>
            </a:pPr>
            <a:r>
              <a:rPr lang="en-IN" sz="2400" b="1" dirty="0">
                <a:latin typeface="Arial Narrow" panose="020B0606020202030204" pitchFamily="34" charset="0"/>
              </a:rPr>
              <a:t>Tesseract OCR</a:t>
            </a:r>
            <a:r>
              <a:rPr lang="en-IN" sz="2400" dirty="0">
                <a:latin typeface="Arial Narrow" panose="020B0606020202030204" pitchFamily="34" charset="0"/>
              </a:rPr>
              <a:t> extracts raw text from processed images</a:t>
            </a:r>
          </a:p>
          <a:p>
            <a:pPr>
              <a:buFont typeface="Arial" panose="020B0604020202020204" pitchFamily="34" charset="0"/>
              <a:buChar char="•"/>
            </a:pPr>
            <a:r>
              <a:rPr lang="en-IN" sz="2400" b="1" dirty="0">
                <a:latin typeface="Arial Narrow" panose="020B0606020202030204" pitchFamily="34" charset="0"/>
              </a:rPr>
              <a:t>Regex and rule-based NLP</a:t>
            </a:r>
            <a:r>
              <a:rPr lang="en-IN" sz="2400" dirty="0">
                <a:latin typeface="Arial Narrow" panose="020B0606020202030204" pitchFamily="34" charset="0"/>
              </a:rPr>
              <a:t> extract key receipt fields</a:t>
            </a:r>
          </a:p>
          <a:p>
            <a:pPr>
              <a:buFont typeface="Arial" panose="020B0604020202020204" pitchFamily="34" charset="0"/>
              <a:buChar char="•"/>
            </a:pPr>
            <a:r>
              <a:rPr lang="en-IN" sz="2400" b="1" dirty="0">
                <a:latin typeface="Arial Narrow" panose="020B0606020202030204" pitchFamily="34" charset="0"/>
              </a:rPr>
              <a:t>Validation layer</a:t>
            </a:r>
            <a:r>
              <a:rPr lang="en-IN" sz="2400" dirty="0">
                <a:latin typeface="Arial Narrow" panose="020B0606020202030204" pitchFamily="34" charset="0"/>
              </a:rPr>
              <a:t> checks totals, handles missing data, and detects duplicates</a:t>
            </a:r>
          </a:p>
          <a:p>
            <a:pPr>
              <a:buFont typeface="Arial" panose="020B0604020202020204" pitchFamily="34" charset="0"/>
              <a:buChar char="•"/>
            </a:pPr>
            <a:r>
              <a:rPr lang="en-IN" sz="2400" b="1" dirty="0">
                <a:latin typeface="Arial Narrow" panose="020B0606020202030204" pitchFamily="34" charset="0"/>
              </a:rPr>
              <a:t>SQLite database</a:t>
            </a:r>
            <a:r>
              <a:rPr lang="en-IN" sz="2400" dirty="0">
                <a:latin typeface="Arial Narrow" panose="020B0606020202030204" pitchFamily="34" charset="0"/>
              </a:rPr>
              <a:t> stores validated receipt data</a:t>
            </a:r>
          </a:p>
          <a:p>
            <a:pPr>
              <a:buFont typeface="Arial" panose="020B0604020202020204" pitchFamily="34" charset="0"/>
              <a:buChar char="•"/>
            </a:pPr>
            <a:r>
              <a:rPr lang="en-IN" sz="2400" dirty="0">
                <a:latin typeface="Arial Narrow" panose="020B0606020202030204" pitchFamily="34" charset="0"/>
              </a:rPr>
              <a:t>Stored data is used for </a:t>
            </a:r>
            <a:r>
              <a:rPr lang="en-IN" sz="2400" b="1" dirty="0">
                <a:latin typeface="Arial Narrow" panose="020B0606020202030204" pitchFamily="34" charset="0"/>
              </a:rPr>
              <a:t>analytics and spending insights</a:t>
            </a:r>
            <a:endParaRPr lang="en-IN" sz="2400" dirty="0">
              <a:latin typeface="Arial Narrow" panose="020B0606020202030204" pitchFamily="34" charset="0"/>
            </a:endParaRPr>
          </a:p>
        </p:txBody>
      </p:sp>
      <p:sp>
        <p:nvSpPr>
          <p:cNvPr id="6" name="Rectangle 1">
            <a:extLst>
              <a:ext uri="{FF2B5EF4-FFF2-40B4-BE49-F238E27FC236}">
                <a16:creationId xmlns:a16="http://schemas.microsoft.com/office/drawing/2014/main" id="{B33C3557-6B1E-4F46-2B59-75CCA996AC3F}"/>
              </a:ext>
            </a:extLst>
          </p:cNvPr>
          <p:cNvSpPr>
            <a:spLocks noChangeArrowheads="1"/>
          </p:cNvSpPr>
          <p:nvPr/>
        </p:nvSpPr>
        <p:spPr bwMode="auto">
          <a:xfrm>
            <a:off x="0" y="0"/>
            <a:ext cx="2895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FFFFFF"/>
              </a:solidFill>
              <a:effectLst/>
              <a:latin typeface="-apple-system"/>
            </a:endParaRPr>
          </a:p>
          <a:p>
            <a:pPr marL="0" marR="0" lvl="0" indent="0" algn="l" defTabSz="914400" rtl="0" eaLnBrk="0" fontAlgn="ctr" latinLnBrk="0" hangingPunct="0">
              <a:lnSpc>
                <a:spcPct val="100000"/>
              </a:lnSpc>
              <a:spcBef>
                <a:spcPct val="0"/>
              </a:spcBef>
              <a:spcAft>
                <a:spcPct val="0"/>
              </a:spcAft>
              <a:buClrTx/>
              <a:buSzTx/>
              <a:buFontTx/>
              <a:buNone/>
              <a:tabLst/>
            </a:pPr>
            <a:br>
              <a:rPr kumimoji="0" lang="en-US" altLang="en-US" sz="900" b="1" i="0" u="none" strike="noStrike" cap="none" normalizeH="0" baseline="0">
                <a:ln>
                  <a:noFill/>
                </a:ln>
                <a:solidFill>
                  <a:srgbClr val="FFFFFF"/>
                </a:solidFill>
                <a:effectLst/>
                <a:latin typeface="-apple-system"/>
              </a:rPr>
            </a:br>
            <a:endParaRPr kumimoji="0" lang="en-US" altLang="en-US" sz="1000" b="0" i="0" u="none" strike="noStrike" cap="none" normalizeH="0" baseline="0">
              <a:ln>
                <a:noFill/>
              </a:ln>
              <a:solidFill>
                <a:srgbClr val="FFFFFF"/>
              </a:solidFill>
              <a:effectLst/>
              <a:latin typeface="-apple-system"/>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apple-system"/>
              </a:rPr>
              <a:t>+17</a:t>
            </a:r>
            <a:endParaRPr kumimoji="0" lang="en-US" altLang="en-US" sz="1000" b="0" i="0" u="none" strike="noStrike" cap="none" normalizeH="0" baseline="0">
              <a:ln>
                <a:noFill/>
              </a:ln>
              <a:solidFill>
                <a:srgbClr val="FFFFFF"/>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F2521BC0-AA45-7D32-2871-121A373139C0}"/>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6030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FFFFFF"/>
                </a:solidFill>
                <a:effectLst/>
                <a:latin typeface="-apple-system"/>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8257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3C07AD-CB85-5ADB-F925-E32F5F8AF76A}"/>
              </a:ext>
            </a:extLst>
          </p:cNvPr>
          <p:cNvSpPr txBox="1"/>
          <p:nvPr/>
        </p:nvSpPr>
        <p:spPr>
          <a:xfrm>
            <a:off x="5994400" y="809675"/>
            <a:ext cx="8107680" cy="5786199"/>
          </a:xfrm>
          <a:prstGeom prst="rect">
            <a:avLst/>
          </a:prstGeom>
          <a:noFill/>
        </p:spPr>
        <p:txBody>
          <a:bodyPr wrap="square">
            <a:spAutoFit/>
          </a:bodyPr>
          <a:lstStyle/>
          <a:p>
            <a:pPr>
              <a:buNone/>
            </a:pPr>
            <a:r>
              <a:rPr lang="en-IN" sz="4800" dirty="0">
                <a:latin typeface="Arial Narrow" panose="020B0606020202030204" pitchFamily="34" charset="0"/>
              </a:rPr>
              <a:t>Project Timeline – Milestone 2</a:t>
            </a:r>
          </a:p>
          <a:p>
            <a:pPr>
              <a:buNone/>
            </a:pPr>
            <a:endParaRPr lang="en-IN" sz="4800" dirty="0">
              <a:latin typeface="Arial Narrow" panose="020B0606020202030204" pitchFamily="34" charset="0"/>
            </a:endParaRPr>
          </a:p>
          <a:p>
            <a:pPr>
              <a:buNone/>
            </a:pPr>
            <a:r>
              <a:rPr lang="en-IN" sz="2400" dirty="0">
                <a:latin typeface="Arial Narrow" panose="020B0606020202030204" pitchFamily="34" charset="0"/>
              </a:rPr>
              <a:t>Week 3: Field Extraction</a:t>
            </a:r>
          </a:p>
          <a:p>
            <a:pPr>
              <a:buNone/>
            </a:pPr>
            <a:endParaRPr lang="en-IN" sz="2400" dirty="0">
              <a:latin typeface="Arial Narrow" panose="020B0606020202030204" pitchFamily="34" charset="0"/>
            </a:endParaRPr>
          </a:p>
          <a:p>
            <a:pPr>
              <a:buFont typeface="Arial" panose="020B0604020202020204" pitchFamily="34" charset="0"/>
              <a:buChar char="•"/>
            </a:pPr>
            <a:r>
              <a:rPr lang="en-IN" sz="1600" dirty="0">
                <a:latin typeface="Arial Narrow" panose="020B0606020202030204" pitchFamily="34" charset="0"/>
              </a:rPr>
              <a:t>Parse OCR text into individual lines</a:t>
            </a:r>
          </a:p>
          <a:p>
            <a:pPr>
              <a:buFont typeface="Arial" panose="020B0604020202020204" pitchFamily="34" charset="0"/>
              <a:buChar char="•"/>
            </a:pPr>
            <a:r>
              <a:rPr lang="en-IN" sz="1600" dirty="0">
                <a:latin typeface="Arial Narrow" panose="020B0606020202030204" pitchFamily="34" charset="0"/>
              </a:rPr>
              <a:t>Identify receipt sections (header, items, totals)</a:t>
            </a:r>
          </a:p>
          <a:p>
            <a:pPr>
              <a:buFont typeface="Arial" panose="020B0604020202020204" pitchFamily="34" charset="0"/>
              <a:buChar char="•"/>
            </a:pPr>
            <a:r>
              <a:rPr lang="en-IN" sz="1600" dirty="0">
                <a:latin typeface="Arial Narrow" panose="020B0606020202030204" pitchFamily="34" charset="0"/>
              </a:rPr>
              <a:t>Extract merchant, date &amp; time</a:t>
            </a:r>
          </a:p>
          <a:p>
            <a:pPr>
              <a:buFont typeface="Arial" panose="020B0604020202020204" pitchFamily="34" charset="0"/>
              <a:buChar char="•"/>
            </a:pPr>
            <a:r>
              <a:rPr lang="en-IN" sz="1600" dirty="0">
                <a:latin typeface="Arial Narrow" panose="020B0606020202030204" pitchFamily="34" charset="0"/>
              </a:rPr>
              <a:t>Extract subtotal, tax, total</a:t>
            </a:r>
          </a:p>
          <a:p>
            <a:pPr>
              <a:buFont typeface="Arial" panose="020B0604020202020204" pitchFamily="34" charset="0"/>
              <a:buChar char="•"/>
            </a:pPr>
            <a:r>
              <a:rPr lang="en-IN" sz="1600" dirty="0">
                <a:latin typeface="Arial Narrow" panose="020B0606020202030204" pitchFamily="34" charset="0"/>
              </a:rPr>
              <a:t>Extract line items with quantity and price</a:t>
            </a:r>
          </a:p>
          <a:p>
            <a:endParaRPr lang="en-IN" dirty="0">
              <a:latin typeface="Arial Narrow" panose="020B0606020202030204" pitchFamily="34" charset="0"/>
            </a:endParaRPr>
          </a:p>
          <a:p>
            <a:pPr>
              <a:buNone/>
            </a:pPr>
            <a:r>
              <a:rPr lang="en-IN" sz="2400" dirty="0">
                <a:latin typeface="Arial Narrow" panose="020B0606020202030204" pitchFamily="34" charset="0"/>
              </a:rPr>
              <a:t>Week 4: Validation &amp; Storage</a:t>
            </a:r>
          </a:p>
          <a:p>
            <a:pPr>
              <a:buNone/>
            </a:pPr>
            <a:endParaRPr lang="en-IN" sz="2400" dirty="0">
              <a:latin typeface="Arial Narrow" panose="020B0606020202030204" pitchFamily="34" charset="0"/>
            </a:endParaRPr>
          </a:p>
          <a:p>
            <a:pPr>
              <a:buFont typeface="Arial" panose="020B0604020202020204" pitchFamily="34" charset="0"/>
              <a:buChar char="•"/>
            </a:pPr>
            <a:r>
              <a:rPr lang="en-IN" sz="1600" dirty="0">
                <a:latin typeface="Arial Narrow" panose="020B0606020202030204" pitchFamily="34" charset="0"/>
              </a:rPr>
              <a:t>Validate financial correctness (Subtotal + Tax ≈ Total)</a:t>
            </a:r>
          </a:p>
          <a:p>
            <a:pPr>
              <a:buFont typeface="Arial" panose="020B0604020202020204" pitchFamily="34" charset="0"/>
              <a:buChar char="•"/>
            </a:pPr>
            <a:r>
              <a:rPr lang="en-IN" sz="1600" dirty="0">
                <a:latin typeface="Arial Narrow" panose="020B0606020202030204" pitchFamily="34" charset="0"/>
              </a:rPr>
              <a:t>Handle missing values intelligently</a:t>
            </a:r>
          </a:p>
          <a:p>
            <a:pPr>
              <a:buFont typeface="Arial" panose="020B0604020202020204" pitchFamily="34" charset="0"/>
              <a:buChar char="•"/>
            </a:pPr>
            <a:r>
              <a:rPr lang="en-IN" sz="1600" dirty="0">
                <a:latin typeface="Arial Narrow" panose="020B0606020202030204" pitchFamily="34" charset="0"/>
              </a:rPr>
              <a:t>Detect duplicate receipts</a:t>
            </a:r>
          </a:p>
          <a:p>
            <a:pPr>
              <a:buFont typeface="Arial" panose="020B0604020202020204" pitchFamily="34" charset="0"/>
              <a:buChar char="•"/>
            </a:pPr>
            <a:r>
              <a:rPr lang="en-IN" sz="1600" dirty="0">
                <a:latin typeface="Arial Narrow" panose="020B0606020202030204" pitchFamily="34" charset="0"/>
              </a:rPr>
              <a:t>Store clean structured data in SQLite database</a:t>
            </a:r>
          </a:p>
          <a:p>
            <a:pPr>
              <a:buFont typeface="Arial" panose="020B0604020202020204" pitchFamily="34" charset="0"/>
              <a:buChar char="•"/>
            </a:pPr>
            <a:r>
              <a:rPr lang="en-IN" sz="1600" dirty="0">
                <a:latin typeface="Arial Narrow" panose="020B0606020202030204" pitchFamily="34" charset="0"/>
              </a:rPr>
              <a:t>Display results in UI dashboards</a:t>
            </a:r>
          </a:p>
        </p:txBody>
      </p:sp>
      <p:pic>
        <p:nvPicPr>
          <p:cNvPr id="6" name="Picture 5">
            <a:extLst>
              <a:ext uri="{FF2B5EF4-FFF2-40B4-BE49-F238E27FC236}">
                <a16:creationId xmlns:a16="http://schemas.microsoft.com/office/drawing/2014/main" id="{1A1A1716-BC7F-E768-0CCD-7B1B612F7CC4}"/>
              </a:ext>
            </a:extLst>
          </p:cNvPr>
          <p:cNvPicPr>
            <a:picLocks noChangeAspect="1"/>
          </p:cNvPicPr>
          <p:nvPr/>
        </p:nvPicPr>
        <p:blipFill>
          <a:blip r:embed="rId2"/>
          <a:stretch>
            <a:fillRect/>
          </a:stretch>
        </p:blipFill>
        <p:spPr>
          <a:xfrm>
            <a:off x="160224" y="199292"/>
            <a:ext cx="5595808" cy="7748954"/>
          </a:xfrm>
          <a:prstGeom prst="rect">
            <a:avLst/>
          </a:prstGeom>
        </p:spPr>
      </p:pic>
    </p:spTree>
    <p:extLst>
      <p:ext uri="{BB962C8B-B14F-4D97-AF65-F5344CB8AC3E}">
        <p14:creationId xmlns:p14="http://schemas.microsoft.com/office/powerpoint/2010/main" val="375115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D443B3-3A23-9E0B-6351-07E58F60FE9B}"/>
              </a:ext>
            </a:extLst>
          </p:cNvPr>
          <p:cNvSpPr txBox="1"/>
          <p:nvPr/>
        </p:nvSpPr>
        <p:spPr>
          <a:xfrm>
            <a:off x="679024" y="550985"/>
            <a:ext cx="12232640" cy="6647974"/>
          </a:xfrm>
          <a:prstGeom prst="rect">
            <a:avLst/>
          </a:prstGeom>
          <a:noFill/>
        </p:spPr>
        <p:txBody>
          <a:bodyPr wrap="square">
            <a:spAutoFit/>
          </a:bodyPr>
          <a:lstStyle/>
          <a:p>
            <a:pPr algn="just">
              <a:buNone/>
            </a:pPr>
            <a:endParaRPr lang="en-IN" sz="4800" dirty="0">
              <a:latin typeface="Arial Narrow" panose="020B0606020202030204" pitchFamily="34" charset="0"/>
            </a:endParaRPr>
          </a:p>
          <a:p>
            <a:pPr algn="just">
              <a:buNone/>
            </a:pPr>
            <a:r>
              <a:rPr lang="en-IN" sz="4800" dirty="0">
                <a:latin typeface="Arial Narrow" panose="020B0606020202030204" pitchFamily="34" charset="0"/>
              </a:rPr>
              <a:t>How It Works – Milestone 2</a:t>
            </a:r>
          </a:p>
          <a:p>
            <a:pPr algn="just">
              <a:buNone/>
            </a:pPr>
            <a:endParaRPr lang="en-IN" sz="4800" dirty="0">
              <a:latin typeface="Arial Narrow" panose="020B0606020202030204" pitchFamily="34" charset="0"/>
            </a:endParaRPr>
          </a:p>
          <a:p>
            <a:pPr>
              <a:buNone/>
            </a:pPr>
            <a:r>
              <a:rPr lang="en-IN" sz="2400" dirty="0">
                <a:latin typeface="Arial Narrow" panose="020B0606020202030204" pitchFamily="34" charset="0"/>
              </a:rPr>
              <a:t>Step 1: Input from Milestone 1</a:t>
            </a:r>
          </a:p>
          <a:p>
            <a:pPr>
              <a:buNone/>
            </a:pPr>
            <a:r>
              <a:rPr lang="en-IN" sz="1600" dirty="0">
                <a:latin typeface="Arial Narrow" panose="020B0606020202030204" pitchFamily="34" charset="0"/>
              </a:rPr>
              <a:t>Raw OCR text generated after image preprocessing and OCR</a:t>
            </a:r>
          </a:p>
          <a:p>
            <a:pPr algn="just">
              <a:buNone/>
            </a:pPr>
            <a:endParaRPr lang="en-IN" sz="2800" b="1" dirty="0">
              <a:latin typeface="Arial Narrow" panose="020B0606020202030204" pitchFamily="34" charset="0"/>
            </a:endParaRPr>
          </a:p>
          <a:p>
            <a:pPr algn="just">
              <a:buNone/>
            </a:pPr>
            <a:r>
              <a:rPr lang="en-IN" sz="2400" dirty="0">
                <a:latin typeface="Arial Narrow" panose="020B0606020202030204" pitchFamily="34" charset="0"/>
              </a:rPr>
              <a:t>Step 2: Field Parsing</a:t>
            </a:r>
          </a:p>
          <a:p>
            <a:pPr algn="just">
              <a:buNone/>
            </a:pPr>
            <a:r>
              <a:rPr lang="en-IN" sz="1600" dirty="0">
                <a:latin typeface="Arial Narrow" panose="020B0606020202030204" pitchFamily="34" charset="0"/>
              </a:rPr>
              <a:t>Regex patterns extract dates, amounts, totals. NLP-style rules identify merchant name and item section boundaries</a:t>
            </a:r>
          </a:p>
          <a:p>
            <a:pPr algn="just">
              <a:buNone/>
            </a:pPr>
            <a:endParaRPr lang="en-IN" dirty="0">
              <a:latin typeface="Arial Narrow" panose="020B0606020202030204" pitchFamily="34" charset="0"/>
            </a:endParaRPr>
          </a:p>
          <a:p>
            <a:pPr algn="just">
              <a:buNone/>
            </a:pPr>
            <a:r>
              <a:rPr lang="en-IN" sz="2400" dirty="0">
                <a:latin typeface="Arial Narrow" panose="020B0606020202030204" pitchFamily="34" charset="0"/>
              </a:rPr>
              <a:t>Step 3: Validation Logic</a:t>
            </a:r>
          </a:p>
          <a:p>
            <a:pPr algn="just">
              <a:buNone/>
            </a:pPr>
            <a:r>
              <a:rPr lang="en-IN" sz="1600" dirty="0">
                <a:latin typeface="Arial Narrow" panose="020B0606020202030204" pitchFamily="34" charset="0"/>
              </a:rPr>
              <a:t>Automatically handles missing tax, missing subtotal, missing total (calculate from subtotal + tax). Confirms financial consistency and required fields presence</a:t>
            </a:r>
          </a:p>
          <a:p>
            <a:pPr algn="just">
              <a:buNone/>
            </a:pPr>
            <a:endParaRPr lang="en-IN" dirty="0">
              <a:latin typeface="Arial Narrow" panose="020B0606020202030204" pitchFamily="34" charset="0"/>
            </a:endParaRPr>
          </a:p>
          <a:p>
            <a:pPr algn="just">
              <a:buNone/>
            </a:pPr>
            <a:r>
              <a:rPr lang="en-IN" sz="2400" dirty="0">
                <a:latin typeface="Arial Narrow" panose="020B0606020202030204" pitchFamily="34" charset="0"/>
              </a:rPr>
              <a:t>Step 4: Duplicate Detection</a:t>
            </a:r>
          </a:p>
          <a:p>
            <a:pPr algn="just">
              <a:buNone/>
            </a:pPr>
            <a:r>
              <a:rPr lang="en-IN" sz="1600" dirty="0">
                <a:latin typeface="Arial Narrow" panose="020B0606020202030204" pitchFamily="34" charset="0"/>
              </a:rPr>
              <a:t>Checks database using merchant, date, and total amount</a:t>
            </a:r>
          </a:p>
          <a:p>
            <a:pPr algn="just">
              <a:buNone/>
            </a:pPr>
            <a:endParaRPr lang="en-IN" dirty="0">
              <a:latin typeface="Arial Narrow" panose="020B0606020202030204" pitchFamily="34" charset="0"/>
            </a:endParaRPr>
          </a:p>
          <a:p>
            <a:pPr algn="just">
              <a:buNone/>
            </a:pPr>
            <a:r>
              <a:rPr lang="en-IN" sz="2400" dirty="0">
                <a:latin typeface="Arial Narrow" panose="020B0606020202030204" pitchFamily="34" charset="0"/>
              </a:rPr>
              <a:t>Step 5: Database Storage</a:t>
            </a:r>
          </a:p>
          <a:p>
            <a:pPr algn="just">
              <a:buNone/>
            </a:pPr>
            <a:r>
              <a:rPr lang="en-IN" sz="1600" dirty="0">
                <a:latin typeface="Arial Narrow" panose="020B0606020202030204" pitchFamily="34" charset="0"/>
              </a:rPr>
              <a:t>Stores structured receipt data in SQLite. Saves raw JSON for traceability</a:t>
            </a:r>
          </a:p>
        </p:txBody>
      </p:sp>
      <p:pic>
        <p:nvPicPr>
          <p:cNvPr id="5" name="Picture 4">
            <a:extLst>
              <a:ext uri="{FF2B5EF4-FFF2-40B4-BE49-F238E27FC236}">
                <a16:creationId xmlns:a16="http://schemas.microsoft.com/office/drawing/2014/main" id="{C9D0C933-C7D8-9433-7D1C-103F5A463C8E}"/>
              </a:ext>
            </a:extLst>
          </p:cNvPr>
          <p:cNvPicPr>
            <a:picLocks noChangeAspect="1"/>
          </p:cNvPicPr>
          <p:nvPr/>
        </p:nvPicPr>
        <p:blipFill>
          <a:blip r:embed="rId2"/>
          <a:stretch>
            <a:fillRect/>
          </a:stretch>
        </p:blipFill>
        <p:spPr>
          <a:xfrm>
            <a:off x="10322560" y="304800"/>
            <a:ext cx="1300480" cy="1300480"/>
          </a:xfrm>
          <a:prstGeom prst="rect">
            <a:avLst/>
          </a:prstGeom>
        </p:spPr>
      </p:pic>
      <p:pic>
        <p:nvPicPr>
          <p:cNvPr id="7" name="Picture 6">
            <a:extLst>
              <a:ext uri="{FF2B5EF4-FFF2-40B4-BE49-F238E27FC236}">
                <a16:creationId xmlns:a16="http://schemas.microsoft.com/office/drawing/2014/main" id="{D5654A40-6E80-56EE-4523-72100B8BE352}"/>
              </a:ext>
            </a:extLst>
          </p:cNvPr>
          <p:cNvPicPr>
            <a:picLocks noChangeAspect="1"/>
          </p:cNvPicPr>
          <p:nvPr/>
        </p:nvPicPr>
        <p:blipFill>
          <a:blip r:embed="rId3"/>
          <a:stretch>
            <a:fillRect/>
          </a:stretch>
        </p:blipFill>
        <p:spPr>
          <a:xfrm>
            <a:off x="12215713" y="1752580"/>
            <a:ext cx="785694" cy="867052"/>
          </a:xfrm>
          <a:prstGeom prst="rect">
            <a:avLst/>
          </a:prstGeom>
        </p:spPr>
      </p:pic>
      <p:pic>
        <p:nvPicPr>
          <p:cNvPr id="11" name="Picture 10">
            <a:extLst>
              <a:ext uri="{FF2B5EF4-FFF2-40B4-BE49-F238E27FC236}">
                <a16:creationId xmlns:a16="http://schemas.microsoft.com/office/drawing/2014/main" id="{FC9966DC-3E34-F098-F9FB-CB6CE08A28FB}"/>
              </a:ext>
            </a:extLst>
          </p:cNvPr>
          <p:cNvPicPr>
            <a:picLocks noChangeAspect="1"/>
          </p:cNvPicPr>
          <p:nvPr/>
        </p:nvPicPr>
        <p:blipFill>
          <a:blip r:embed="rId4"/>
          <a:stretch>
            <a:fillRect/>
          </a:stretch>
        </p:blipFill>
        <p:spPr>
          <a:xfrm>
            <a:off x="13235087" y="3307119"/>
            <a:ext cx="1188720" cy="1188720"/>
          </a:xfrm>
          <a:prstGeom prst="rect">
            <a:avLst/>
          </a:prstGeom>
        </p:spPr>
      </p:pic>
      <p:pic>
        <p:nvPicPr>
          <p:cNvPr id="13" name="Picture 12">
            <a:extLst>
              <a:ext uri="{FF2B5EF4-FFF2-40B4-BE49-F238E27FC236}">
                <a16:creationId xmlns:a16="http://schemas.microsoft.com/office/drawing/2014/main" id="{E4B29067-915B-6471-8BA9-E0F71E7D2BEC}"/>
              </a:ext>
            </a:extLst>
          </p:cNvPr>
          <p:cNvPicPr>
            <a:picLocks noChangeAspect="1"/>
          </p:cNvPicPr>
          <p:nvPr/>
        </p:nvPicPr>
        <p:blipFill>
          <a:blip r:embed="rId5"/>
          <a:stretch>
            <a:fillRect/>
          </a:stretch>
        </p:blipFill>
        <p:spPr>
          <a:xfrm>
            <a:off x="12386717" y="4902180"/>
            <a:ext cx="1049894" cy="1049894"/>
          </a:xfrm>
          <a:prstGeom prst="rect">
            <a:avLst/>
          </a:prstGeom>
        </p:spPr>
      </p:pic>
      <p:pic>
        <p:nvPicPr>
          <p:cNvPr id="17" name="Picture 16">
            <a:extLst>
              <a:ext uri="{FF2B5EF4-FFF2-40B4-BE49-F238E27FC236}">
                <a16:creationId xmlns:a16="http://schemas.microsoft.com/office/drawing/2014/main" id="{A3958642-AD94-5E9B-C074-8128EDA566C6}"/>
              </a:ext>
            </a:extLst>
          </p:cNvPr>
          <p:cNvPicPr>
            <a:picLocks noChangeAspect="1"/>
          </p:cNvPicPr>
          <p:nvPr/>
        </p:nvPicPr>
        <p:blipFill>
          <a:blip r:embed="rId6"/>
          <a:stretch>
            <a:fillRect/>
          </a:stretch>
        </p:blipFill>
        <p:spPr>
          <a:xfrm>
            <a:off x="10559633" y="5952074"/>
            <a:ext cx="988894" cy="988894"/>
          </a:xfrm>
          <a:prstGeom prst="rect">
            <a:avLst/>
          </a:prstGeom>
        </p:spPr>
      </p:pic>
    </p:spTree>
    <p:extLst>
      <p:ext uri="{BB962C8B-B14F-4D97-AF65-F5344CB8AC3E}">
        <p14:creationId xmlns:p14="http://schemas.microsoft.com/office/powerpoint/2010/main" val="3460975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7ECED7-E942-FF1D-5C1E-A31050C4F90C}"/>
              </a:ext>
            </a:extLst>
          </p:cNvPr>
          <p:cNvSpPr txBox="1"/>
          <p:nvPr/>
        </p:nvSpPr>
        <p:spPr>
          <a:xfrm>
            <a:off x="589280" y="914400"/>
            <a:ext cx="12496800" cy="5016758"/>
          </a:xfrm>
          <a:prstGeom prst="rect">
            <a:avLst/>
          </a:prstGeom>
          <a:noFill/>
        </p:spPr>
        <p:txBody>
          <a:bodyPr wrap="square">
            <a:spAutoFit/>
          </a:bodyPr>
          <a:lstStyle/>
          <a:p>
            <a:pPr>
              <a:buNone/>
            </a:pPr>
            <a:r>
              <a:rPr lang="en-IN" sz="4800" dirty="0">
                <a:latin typeface="Arial Narrow" panose="020B0606020202030204" pitchFamily="34" charset="0"/>
              </a:rPr>
              <a:t>Milestone 2 Status</a:t>
            </a:r>
          </a:p>
          <a:p>
            <a:pPr>
              <a:buNone/>
            </a:pPr>
            <a:endParaRPr lang="en-IN" sz="4800" dirty="0">
              <a:latin typeface="Arial Narrow" panose="020B0606020202030204" pitchFamily="34" charset="0"/>
            </a:endParaRPr>
          </a:p>
          <a:p>
            <a:pPr algn="just">
              <a:buNone/>
            </a:pPr>
            <a:r>
              <a:rPr lang="en-IN" sz="3200" dirty="0">
                <a:latin typeface="Arial Narrow" panose="020B0606020202030204" pitchFamily="34" charset="0"/>
              </a:rPr>
              <a:t>✅ </a:t>
            </a:r>
            <a:r>
              <a:rPr lang="en-IN" sz="3200" b="1" dirty="0">
                <a:latin typeface="Arial Narrow" panose="020B0606020202030204" pitchFamily="34" charset="0"/>
              </a:rPr>
              <a:t>Field Extraction Completed</a:t>
            </a:r>
            <a:r>
              <a:rPr lang="en-IN" sz="3200" dirty="0">
                <a:latin typeface="Arial Narrow" panose="020B0606020202030204" pitchFamily="34" charset="0"/>
              </a:rPr>
              <a:t> – All key receipt fields successfully extracted</a:t>
            </a:r>
          </a:p>
          <a:p>
            <a:pPr algn="just">
              <a:buNone/>
            </a:pPr>
            <a:r>
              <a:rPr lang="en-IN" sz="3200" dirty="0">
                <a:latin typeface="Arial Narrow" panose="020B0606020202030204" pitchFamily="34" charset="0"/>
              </a:rPr>
              <a:t>  </a:t>
            </a:r>
          </a:p>
          <a:p>
            <a:pPr>
              <a:buNone/>
            </a:pPr>
            <a:r>
              <a:rPr lang="en-IN" sz="3200" dirty="0">
                <a:latin typeface="Arial Narrow" panose="020B0606020202030204" pitchFamily="34" charset="0"/>
              </a:rPr>
              <a:t>✅ </a:t>
            </a:r>
            <a:r>
              <a:rPr lang="en-IN" sz="3200" b="1" dirty="0">
                <a:latin typeface="Arial Narrow" panose="020B0606020202030204" pitchFamily="34" charset="0"/>
              </a:rPr>
              <a:t>Validation Logic Implemented</a:t>
            </a:r>
            <a:r>
              <a:rPr lang="en-IN" sz="3200" dirty="0">
                <a:latin typeface="Arial Narrow" panose="020B0606020202030204" pitchFamily="34" charset="0"/>
              </a:rPr>
              <a:t> – Financial totals verified automatically</a:t>
            </a:r>
          </a:p>
          <a:p>
            <a:pPr>
              <a:buNone/>
            </a:pPr>
            <a:endParaRPr lang="en-IN" sz="3200" dirty="0">
              <a:latin typeface="Arial Narrow" panose="020B0606020202030204" pitchFamily="34" charset="0"/>
            </a:endParaRPr>
          </a:p>
          <a:p>
            <a:pPr>
              <a:buNone/>
            </a:pPr>
            <a:r>
              <a:rPr lang="en-IN" sz="3200" dirty="0">
                <a:latin typeface="Arial Narrow" panose="020B0606020202030204" pitchFamily="34" charset="0"/>
              </a:rPr>
              <a:t>✅ </a:t>
            </a:r>
            <a:r>
              <a:rPr lang="en-IN" sz="3200" b="1" dirty="0">
                <a:latin typeface="Arial Narrow" panose="020B0606020202030204" pitchFamily="34" charset="0"/>
              </a:rPr>
              <a:t>Duplicate Detection Working</a:t>
            </a:r>
            <a:r>
              <a:rPr lang="en-IN" sz="3200" dirty="0">
                <a:latin typeface="Arial Narrow" panose="020B0606020202030204" pitchFamily="34" charset="0"/>
              </a:rPr>
              <a:t> – Prevents saving duplicate receipts</a:t>
            </a:r>
          </a:p>
          <a:p>
            <a:pPr>
              <a:buNone/>
            </a:pPr>
            <a:endParaRPr lang="en-IN" sz="3200" dirty="0">
              <a:latin typeface="Arial Narrow" panose="020B0606020202030204" pitchFamily="34" charset="0"/>
            </a:endParaRPr>
          </a:p>
          <a:p>
            <a:pPr>
              <a:buNone/>
            </a:pPr>
            <a:r>
              <a:rPr lang="en-IN" sz="3200" dirty="0">
                <a:latin typeface="Arial Narrow" panose="020B0606020202030204" pitchFamily="34" charset="0"/>
              </a:rPr>
              <a:t>✅ </a:t>
            </a:r>
            <a:r>
              <a:rPr lang="en-IN" sz="3200" b="1" dirty="0">
                <a:latin typeface="Arial Narrow" panose="020B0606020202030204" pitchFamily="34" charset="0"/>
              </a:rPr>
              <a:t>Database Storage Enabled</a:t>
            </a:r>
            <a:r>
              <a:rPr lang="en-IN" sz="3200" dirty="0">
                <a:latin typeface="Arial Narrow" panose="020B0606020202030204" pitchFamily="34" charset="0"/>
              </a:rPr>
              <a:t> – Structured data stored persistently</a:t>
            </a:r>
          </a:p>
        </p:txBody>
      </p:sp>
    </p:spTree>
    <p:extLst>
      <p:ext uri="{BB962C8B-B14F-4D97-AF65-F5344CB8AC3E}">
        <p14:creationId xmlns:p14="http://schemas.microsoft.com/office/powerpoint/2010/main" val="2157302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D24F91-F221-C8EB-36A1-8824B2734CCE}"/>
              </a:ext>
            </a:extLst>
          </p:cNvPr>
          <p:cNvSpPr txBox="1"/>
          <p:nvPr/>
        </p:nvSpPr>
        <p:spPr>
          <a:xfrm>
            <a:off x="6156960" y="678160"/>
            <a:ext cx="7599680" cy="6093976"/>
          </a:xfrm>
          <a:prstGeom prst="rect">
            <a:avLst/>
          </a:prstGeom>
          <a:noFill/>
        </p:spPr>
        <p:txBody>
          <a:bodyPr wrap="square">
            <a:spAutoFit/>
          </a:bodyPr>
          <a:lstStyle/>
          <a:p>
            <a:pPr>
              <a:buNone/>
            </a:pPr>
            <a:endParaRPr lang="en-US" sz="4800" dirty="0">
              <a:latin typeface="Arial Narrow" panose="020B0606020202030204" pitchFamily="34" charset="0"/>
            </a:endParaRPr>
          </a:p>
          <a:p>
            <a:pPr>
              <a:buNone/>
            </a:pPr>
            <a:r>
              <a:rPr lang="en-US" sz="4800" dirty="0">
                <a:latin typeface="Arial Narrow" panose="020B0606020202030204" pitchFamily="34" charset="0"/>
              </a:rPr>
              <a:t>Key Achievement – Milestone 2</a:t>
            </a:r>
          </a:p>
          <a:p>
            <a:pPr>
              <a:buNone/>
            </a:pPr>
            <a:r>
              <a:rPr lang="en-US" dirty="0">
                <a:latin typeface="Arial Narrow" panose="020B0606020202030204" pitchFamily="34" charset="0"/>
              </a:rPr>
              <a:t>Successfully transformed noisy OCR text into validated, structured receipt data with financial correctness and database persistence.</a:t>
            </a:r>
          </a:p>
          <a:p>
            <a:pPr>
              <a:buNone/>
            </a:pPr>
            <a:endParaRPr lang="en-US" dirty="0">
              <a:latin typeface="Arial Narrow" panose="020B0606020202030204" pitchFamily="34" charset="0"/>
            </a:endParaRPr>
          </a:p>
          <a:p>
            <a:pPr>
              <a:buNone/>
            </a:pPr>
            <a:r>
              <a:rPr lang="en-US" sz="2000" b="1" dirty="0">
                <a:latin typeface="Arial Narrow" panose="020B0606020202030204" pitchFamily="34" charset="0"/>
              </a:rPr>
              <a:t>This milestone prepares the system for:</a:t>
            </a:r>
          </a:p>
          <a:p>
            <a:pPr>
              <a:buNone/>
            </a:pPr>
            <a:endParaRPr lang="en-US" sz="2000" b="1" dirty="0">
              <a:latin typeface="Arial Narrow" panose="020B0606020202030204" pitchFamily="34" charset="0"/>
            </a:endParaRPr>
          </a:p>
          <a:p>
            <a:pPr>
              <a:buNone/>
            </a:pPr>
            <a:r>
              <a:rPr lang="en-US" sz="2000" b="1" i="1" dirty="0">
                <a:latin typeface="Arial Narrow" panose="020B0606020202030204" pitchFamily="34" charset="0"/>
              </a:rPr>
              <a:t>Analytics</a:t>
            </a:r>
          </a:p>
          <a:p>
            <a:pPr>
              <a:buNone/>
            </a:pPr>
            <a:r>
              <a:rPr lang="en-US" dirty="0">
                <a:latin typeface="Arial Narrow" panose="020B0606020202030204" pitchFamily="34" charset="0"/>
              </a:rPr>
              <a:t>Deep insights into spending patterns and trends</a:t>
            </a:r>
          </a:p>
          <a:p>
            <a:pPr>
              <a:buNone/>
            </a:pPr>
            <a:endParaRPr lang="en-US" dirty="0">
              <a:latin typeface="Arial Narrow" panose="020B0606020202030204" pitchFamily="34" charset="0"/>
            </a:endParaRPr>
          </a:p>
          <a:p>
            <a:pPr>
              <a:buNone/>
            </a:pPr>
            <a:r>
              <a:rPr lang="en-US" b="1" i="1" dirty="0">
                <a:latin typeface="Arial Narrow" panose="020B0606020202030204" pitchFamily="34" charset="0"/>
              </a:rPr>
              <a:t>Spending Insights</a:t>
            </a:r>
          </a:p>
          <a:p>
            <a:pPr>
              <a:buNone/>
            </a:pPr>
            <a:r>
              <a:rPr lang="en-US" dirty="0">
                <a:latin typeface="Arial Narrow" panose="020B0606020202030204" pitchFamily="34" charset="0"/>
              </a:rPr>
              <a:t>Understand where money is being spent</a:t>
            </a:r>
          </a:p>
          <a:p>
            <a:pPr>
              <a:buNone/>
            </a:pPr>
            <a:endParaRPr lang="en-US" dirty="0">
              <a:latin typeface="Arial Narrow" panose="020B0606020202030204" pitchFamily="34" charset="0"/>
            </a:endParaRPr>
          </a:p>
          <a:p>
            <a:pPr>
              <a:buNone/>
            </a:pPr>
            <a:r>
              <a:rPr lang="en-US" b="1" i="1" dirty="0">
                <a:latin typeface="Arial Narrow" panose="020B0606020202030204" pitchFamily="34" charset="0"/>
              </a:rPr>
              <a:t>Search &amp; Filtering</a:t>
            </a:r>
          </a:p>
          <a:p>
            <a:pPr>
              <a:buNone/>
            </a:pPr>
            <a:r>
              <a:rPr lang="en-US" dirty="0">
                <a:latin typeface="Arial Narrow" panose="020B0606020202030204" pitchFamily="34" charset="0"/>
              </a:rPr>
              <a:t>Quickly find specific receipts and transactions</a:t>
            </a:r>
          </a:p>
          <a:p>
            <a:pPr>
              <a:buNone/>
            </a:pPr>
            <a:endParaRPr lang="en-US" dirty="0">
              <a:latin typeface="Arial Narrow" panose="020B0606020202030204" pitchFamily="34" charset="0"/>
            </a:endParaRPr>
          </a:p>
          <a:p>
            <a:pPr>
              <a:buNone/>
            </a:pPr>
            <a:r>
              <a:rPr lang="en-US" b="1" i="1" dirty="0">
                <a:latin typeface="Arial Narrow" panose="020B0606020202030204" pitchFamily="34" charset="0"/>
              </a:rPr>
              <a:t>Future Automation</a:t>
            </a:r>
          </a:p>
          <a:p>
            <a:pPr>
              <a:buNone/>
            </a:pPr>
            <a:r>
              <a:rPr lang="en-US" dirty="0">
                <a:latin typeface="Arial Narrow" panose="020B0606020202030204" pitchFamily="34" charset="0"/>
              </a:rPr>
              <a:t>Enable intelligent automation capabilities</a:t>
            </a:r>
          </a:p>
        </p:txBody>
      </p:sp>
      <p:pic>
        <p:nvPicPr>
          <p:cNvPr id="5" name="Picture 4">
            <a:extLst>
              <a:ext uri="{FF2B5EF4-FFF2-40B4-BE49-F238E27FC236}">
                <a16:creationId xmlns:a16="http://schemas.microsoft.com/office/drawing/2014/main" id="{01CBE4D5-ACC9-E3B6-0862-25147673BA28}"/>
              </a:ext>
            </a:extLst>
          </p:cNvPr>
          <p:cNvPicPr>
            <a:picLocks noChangeAspect="1"/>
          </p:cNvPicPr>
          <p:nvPr/>
        </p:nvPicPr>
        <p:blipFill>
          <a:blip r:embed="rId2"/>
          <a:stretch>
            <a:fillRect/>
          </a:stretch>
        </p:blipFill>
        <p:spPr>
          <a:xfrm>
            <a:off x="269631" y="302231"/>
            <a:ext cx="5627078" cy="7646015"/>
          </a:xfrm>
          <a:prstGeom prst="rect">
            <a:avLst/>
          </a:prstGeom>
        </p:spPr>
      </p:pic>
    </p:spTree>
    <p:extLst>
      <p:ext uri="{BB962C8B-B14F-4D97-AF65-F5344CB8AC3E}">
        <p14:creationId xmlns:p14="http://schemas.microsoft.com/office/powerpoint/2010/main" val="2237796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18830" y="328246"/>
            <a:ext cx="5068277" cy="7602416"/>
          </a:xfrm>
          <a:prstGeom prst="rect">
            <a:avLst/>
          </a:prstGeom>
        </p:spPr>
      </p:pic>
      <p:sp>
        <p:nvSpPr>
          <p:cNvPr id="3" name="Text 0"/>
          <p:cNvSpPr/>
          <p:nvPr/>
        </p:nvSpPr>
        <p:spPr>
          <a:xfrm>
            <a:off x="6186249" y="891659"/>
            <a:ext cx="3705344" cy="463153"/>
          </a:xfrm>
          <a:prstGeom prst="rect">
            <a:avLst/>
          </a:prstGeom>
          <a:noFill/>
          <a:ln/>
        </p:spPr>
        <p:txBody>
          <a:bodyPr wrap="none" lIns="0" tIns="0" rIns="0" bIns="0" rtlCol="0" anchor="t"/>
          <a:lstStyle/>
          <a:p>
            <a:pPr marL="0" indent="0" algn="l">
              <a:lnSpc>
                <a:spcPts val="3600"/>
              </a:lnSpc>
              <a:buNone/>
            </a:pPr>
            <a:r>
              <a:rPr lang="en-US" sz="4850" dirty="0">
                <a:latin typeface="Arial Narrow" panose="020B0606020202030204" pitchFamily="34" charset="0"/>
                <a:ea typeface="Saira Medium" pitchFamily="34" charset="-122"/>
                <a:cs typeface="Saira Medium" pitchFamily="34" charset="-120"/>
              </a:rPr>
              <a:t>Milestone 1 Objective</a:t>
            </a:r>
            <a:endParaRPr lang="en-US" sz="4850" dirty="0">
              <a:latin typeface="Arial Narrow" panose="020B0606020202030204" pitchFamily="34" charset="0"/>
            </a:endParaRPr>
          </a:p>
        </p:txBody>
      </p:sp>
      <p:sp>
        <p:nvSpPr>
          <p:cNvPr id="5" name="Shape 2"/>
          <p:cNvSpPr/>
          <p:nvPr/>
        </p:nvSpPr>
        <p:spPr>
          <a:xfrm>
            <a:off x="6349603" y="1740456"/>
            <a:ext cx="444579" cy="444579"/>
          </a:xfrm>
          <a:prstGeom prst="roundRect">
            <a:avLst>
              <a:gd name="adj" fmla="val 20565716"/>
            </a:avLst>
          </a:prstGeom>
          <a:solidFill>
            <a:srgbClr val="FC8337"/>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1880" y="1862733"/>
            <a:ext cx="200025" cy="200025"/>
          </a:xfrm>
          <a:prstGeom prst="rect">
            <a:avLst/>
          </a:prstGeom>
        </p:spPr>
      </p:pic>
      <p:sp>
        <p:nvSpPr>
          <p:cNvPr id="7" name="Text 3"/>
          <p:cNvSpPr/>
          <p:nvPr/>
        </p:nvSpPr>
        <p:spPr>
          <a:xfrm>
            <a:off x="6349603" y="2333149"/>
            <a:ext cx="1852612" cy="231577"/>
          </a:xfrm>
          <a:prstGeom prst="rect">
            <a:avLst/>
          </a:prstGeom>
          <a:noFill/>
          <a:ln/>
        </p:spPr>
        <p:txBody>
          <a:bodyPr wrap="none" lIns="0" tIns="0" rIns="0" bIns="0" rtlCol="0" anchor="t"/>
          <a:lstStyle/>
          <a:p>
            <a:pPr marL="0" indent="0" algn="l">
              <a:lnSpc>
                <a:spcPts val="1800"/>
              </a:lnSpc>
              <a:buNone/>
            </a:pPr>
            <a:r>
              <a:rPr lang="en-US" sz="1450" dirty="0">
                <a:latin typeface="Arial Narrow" panose="020B0606020202030204" pitchFamily="34" charset="0"/>
                <a:ea typeface="Saira Medium" pitchFamily="34" charset="-122"/>
                <a:cs typeface="Saira Medium" pitchFamily="34" charset="-120"/>
              </a:rPr>
              <a:t>Upload Receipt Files</a:t>
            </a:r>
            <a:endParaRPr lang="en-US" sz="1450" dirty="0">
              <a:latin typeface="Arial Narrow" panose="020B0606020202030204" pitchFamily="34" charset="0"/>
            </a:endParaRPr>
          </a:p>
        </p:txBody>
      </p:sp>
      <p:sp>
        <p:nvSpPr>
          <p:cNvPr id="8" name="Text 4"/>
          <p:cNvSpPr/>
          <p:nvPr/>
        </p:nvSpPr>
        <p:spPr>
          <a:xfrm>
            <a:off x="6349603" y="2653546"/>
            <a:ext cx="7417475" cy="237173"/>
          </a:xfrm>
          <a:prstGeom prst="rect">
            <a:avLst/>
          </a:prstGeom>
          <a:noFill/>
          <a:ln/>
        </p:spPr>
        <p:txBody>
          <a:bodyPr wrap="none" lIns="0" tIns="0" rIns="0" bIns="0" rtlCol="0" anchor="t"/>
          <a:lstStyle/>
          <a:p>
            <a:pPr marL="0" indent="0" algn="l">
              <a:lnSpc>
                <a:spcPts val="1850"/>
              </a:lnSpc>
              <a:buNone/>
            </a:pPr>
            <a:r>
              <a:rPr lang="en-US" sz="1150" dirty="0">
                <a:latin typeface="Arial Narrow" panose="020B0606020202030204" pitchFamily="34" charset="0"/>
                <a:ea typeface="Roboto" pitchFamily="34" charset="-122"/>
                <a:cs typeface="Roboto" pitchFamily="34" charset="-120"/>
              </a:rPr>
              <a:t>Enable users to seamlessly upload receipt images in multiple formats for processing.</a:t>
            </a:r>
            <a:endParaRPr lang="en-US" sz="1150" dirty="0">
              <a:latin typeface="Arial Narrow" panose="020B0606020202030204" pitchFamily="34" charset="0"/>
            </a:endParaRPr>
          </a:p>
        </p:txBody>
      </p:sp>
      <p:sp>
        <p:nvSpPr>
          <p:cNvPr id="10" name="Shape 6"/>
          <p:cNvSpPr/>
          <p:nvPr/>
        </p:nvSpPr>
        <p:spPr>
          <a:xfrm>
            <a:off x="6349603" y="3365540"/>
            <a:ext cx="444579" cy="444579"/>
          </a:xfrm>
          <a:prstGeom prst="roundRect">
            <a:avLst>
              <a:gd name="adj" fmla="val 20565716"/>
            </a:avLst>
          </a:prstGeom>
          <a:solidFill>
            <a:srgbClr val="FC8337"/>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1880" y="3487817"/>
            <a:ext cx="200025" cy="200025"/>
          </a:xfrm>
          <a:prstGeom prst="rect">
            <a:avLst/>
          </a:prstGeom>
        </p:spPr>
      </p:pic>
      <p:sp>
        <p:nvSpPr>
          <p:cNvPr id="12" name="Text 7"/>
          <p:cNvSpPr/>
          <p:nvPr/>
        </p:nvSpPr>
        <p:spPr>
          <a:xfrm>
            <a:off x="6349603" y="3958233"/>
            <a:ext cx="1852612" cy="231577"/>
          </a:xfrm>
          <a:prstGeom prst="rect">
            <a:avLst/>
          </a:prstGeom>
          <a:noFill/>
          <a:ln/>
        </p:spPr>
        <p:txBody>
          <a:bodyPr wrap="none" lIns="0" tIns="0" rIns="0" bIns="0" rtlCol="0" anchor="t"/>
          <a:lstStyle/>
          <a:p>
            <a:pPr marL="0" indent="0" algn="l">
              <a:lnSpc>
                <a:spcPts val="1800"/>
              </a:lnSpc>
              <a:buNone/>
            </a:pPr>
            <a:r>
              <a:rPr lang="en-US" sz="1450" dirty="0">
                <a:latin typeface="Arial Narrow" panose="020B0606020202030204" pitchFamily="34" charset="0"/>
                <a:ea typeface="Saira Medium" pitchFamily="34" charset="-122"/>
                <a:cs typeface="Saira Medium" pitchFamily="34" charset="-120"/>
              </a:rPr>
              <a:t>Clean Images for OCR</a:t>
            </a:r>
            <a:endParaRPr lang="en-US" sz="1450" dirty="0">
              <a:latin typeface="Arial Narrow" panose="020B0606020202030204" pitchFamily="34" charset="0"/>
            </a:endParaRPr>
          </a:p>
        </p:txBody>
      </p:sp>
      <p:sp>
        <p:nvSpPr>
          <p:cNvPr id="13" name="Text 8"/>
          <p:cNvSpPr/>
          <p:nvPr/>
        </p:nvSpPr>
        <p:spPr>
          <a:xfrm>
            <a:off x="6349603" y="4278630"/>
            <a:ext cx="7417475" cy="237173"/>
          </a:xfrm>
          <a:prstGeom prst="rect">
            <a:avLst/>
          </a:prstGeom>
          <a:noFill/>
          <a:ln/>
        </p:spPr>
        <p:txBody>
          <a:bodyPr wrap="none" lIns="0" tIns="0" rIns="0" bIns="0" rtlCol="0" anchor="t"/>
          <a:lstStyle/>
          <a:p>
            <a:pPr marL="0" indent="0" algn="l">
              <a:lnSpc>
                <a:spcPts val="1850"/>
              </a:lnSpc>
              <a:buNone/>
            </a:pPr>
            <a:r>
              <a:rPr lang="en-US" sz="1150" dirty="0">
                <a:latin typeface="Arial Narrow" panose="020B0606020202030204" pitchFamily="34" charset="0"/>
                <a:ea typeface="Roboto" pitchFamily="34" charset="-122"/>
                <a:cs typeface="Roboto" pitchFamily="34" charset="-120"/>
              </a:rPr>
              <a:t>Apply advanced preprocessing techniques to enhance image quality and readability.</a:t>
            </a:r>
            <a:endParaRPr lang="en-US" sz="1150" dirty="0">
              <a:latin typeface="Arial Narrow" panose="020B0606020202030204" pitchFamily="34" charset="0"/>
            </a:endParaRPr>
          </a:p>
        </p:txBody>
      </p:sp>
      <p:sp>
        <p:nvSpPr>
          <p:cNvPr id="15" name="Shape 10"/>
          <p:cNvSpPr/>
          <p:nvPr/>
        </p:nvSpPr>
        <p:spPr>
          <a:xfrm>
            <a:off x="6349603" y="4990624"/>
            <a:ext cx="444579" cy="444579"/>
          </a:xfrm>
          <a:prstGeom prst="roundRect">
            <a:avLst>
              <a:gd name="adj" fmla="val 20565716"/>
            </a:avLst>
          </a:prstGeom>
          <a:solidFill>
            <a:srgbClr val="FC8337"/>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1880" y="5112901"/>
            <a:ext cx="200025" cy="200025"/>
          </a:xfrm>
          <a:prstGeom prst="rect">
            <a:avLst/>
          </a:prstGeom>
        </p:spPr>
      </p:pic>
      <p:sp>
        <p:nvSpPr>
          <p:cNvPr id="17" name="Text 11"/>
          <p:cNvSpPr/>
          <p:nvPr/>
        </p:nvSpPr>
        <p:spPr>
          <a:xfrm>
            <a:off x="6349603" y="5583317"/>
            <a:ext cx="1852612" cy="231577"/>
          </a:xfrm>
          <a:prstGeom prst="rect">
            <a:avLst/>
          </a:prstGeom>
          <a:noFill/>
          <a:ln/>
        </p:spPr>
        <p:txBody>
          <a:bodyPr wrap="none" lIns="0" tIns="0" rIns="0" bIns="0" rtlCol="0" anchor="t"/>
          <a:lstStyle/>
          <a:p>
            <a:pPr marL="0" indent="0" algn="l">
              <a:lnSpc>
                <a:spcPts val="1800"/>
              </a:lnSpc>
              <a:buNone/>
            </a:pPr>
            <a:r>
              <a:rPr lang="en-US" sz="1450" dirty="0">
                <a:latin typeface="Arial Narrow" panose="020B0606020202030204" pitchFamily="34" charset="0"/>
                <a:ea typeface="Saira Medium" pitchFamily="34" charset="-122"/>
                <a:cs typeface="Saira Medium" pitchFamily="34" charset="-120"/>
              </a:rPr>
              <a:t>Extract Raw Text</a:t>
            </a:r>
            <a:endParaRPr lang="en-US" sz="1450" dirty="0">
              <a:latin typeface="Arial Narrow" panose="020B0606020202030204" pitchFamily="34" charset="0"/>
            </a:endParaRPr>
          </a:p>
        </p:txBody>
      </p:sp>
      <p:sp>
        <p:nvSpPr>
          <p:cNvPr id="18" name="Text 12"/>
          <p:cNvSpPr/>
          <p:nvPr/>
        </p:nvSpPr>
        <p:spPr>
          <a:xfrm>
            <a:off x="6349603" y="5903714"/>
            <a:ext cx="7417475" cy="237173"/>
          </a:xfrm>
          <a:prstGeom prst="rect">
            <a:avLst/>
          </a:prstGeom>
          <a:noFill/>
          <a:ln/>
        </p:spPr>
        <p:txBody>
          <a:bodyPr wrap="none" lIns="0" tIns="0" rIns="0" bIns="0" rtlCol="0" anchor="t"/>
          <a:lstStyle/>
          <a:p>
            <a:pPr marL="0" indent="0" algn="l">
              <a:lnSpc>
                <a:spcPts val="1850"/>
              </a:lnSpc>
              <a:buNone/>
            </a:pPr>
            <a:r>
              <a:rPr lang="en-US" sz="1150" dirty="0">
                <a:latin typeface="Arial Narrow" panose="020B0606020202030204" pitchFamily="34" charset="0"/>
                <a:ea typeface="Roboto" pitchFamily="34" charset="-122"/>
                <a:cs typeface="Roboto" pitchFamily="34" charset="-120"/>
              </a:rPr>
              <a:t>Convert visual receipt data into machine-readable text format using OCR technology.</a:t>
            </a:r>
            <a:endParaRPr lang="en-US" sz="1150" dirty="0">
              <a:latin typeface="Arial Narrow" panose="020B0606020202030204" pitchFamily="34" charset="0"/>
            </a:endParaRPr>
          </a:p>
        </p:txBody>
      </p:sp>
      <p:pic>
        <p:nvPicPr>
          <p:cNvPr id="20" name="Image 4" descr="preencoded.png"/>
          <p:cNvPicPr>
            <a:picLocks noChangeAspect="1"/>
          </p:cNvPicPr>
          <p:nvPr/>
        </p:nvPicPr>
        <p:blipFill>
          <a:blip r:embed="rId10"/>
          <a:stretch>
            <a:fillRect/>
          </a:stretch>
        </p:blipFill>
        <p:spPr>
          <a:xfrm>
            <a:off x="6349603" y="6552723"/>
            <a:ext cx="185261" cy="148114"/>
          </a:xfrm>
          <a:prstGeom prst="rect">
            <a:avLst/>
          </a:prstGeom>
        </p:spPr>
      </p:pic>
      <p:sp>
        <p:nvSpPr>
          <p:cNvPr id="21" name="Text 14"/>
          <p:cNvSpPr/>
          <p:nvPr/>
        </p:nvSpPr>
        <p:spPr>
          <a:xfrm>
            <a:off x="6652498" y="6530935"/>
            <a:ext cx="7114580" cy="474345"/>
          </a:xfrm>
          <a:prstGeom prst="rect">
            <a:avLst/>
          </a:prstGeom>
          <a:noFill/>
          <a:ln/>
        </p:spPr>
        <p:txBody>
          <a:bodyPr wrap="square" lIns="0" tIns="0" rIns="0" bIns="0" rtlCol="0" anchor="t"/>
          <a:lstStyle/>
          <a:p>
            <a:pPr marL="0" indent="0" algn="l">
              <a:lnSpc>
                <a:spcPts val="1850"/>
              </a:lnSpc>
              <a:buNone/>
            </a:pPr>
            <a:r>
              <a:rPr lang="en-US" sz="1150" b="1" dirty="0">
                <a:latin typeface="Arial Narrow" panose="020B0606020202030204" pitchFamily="34" charset="0"/>
                <a:ea typeface="Roboto" pitchFamily="34" charset="-122"/>
                <a:cs typeface="Roboto" pitchFamily="34" charset="-120"/>
              </a:rPr>
              <a:t>Core Focus:</a:t>
            </a:r>
            <a:r>
              <a:rPr lang="en-US" sz="1150" dirty="0">
                <a:latin typeface="Arial Narrow" panose="020B0606020202030204" pitchFamily="34" charset="0"/>
                <a:ea typeface="Roboto" pitchFamily="34" charset="-122"/>
                <a:cs typeface="Roboto" pitchFamily="34" charset="-120"/>
              </a:rPr>
              <a:t> This milestone concentrates on transforming physical receipts into readable, structured text data that can be further processed and analysed.</a:t>
            </a:r>
            <a:endParaRPr lang="en-US" sz="1150" dirty="0">
              <a:latin typeface="Arial Narrow" panose="020B0606020202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763083"/>
            <a:ext cx="7415927" cy="1543050"/>
          </a:xfrm>
          <a:prstGeom prst="rect">
            <a:avLst/>
          </a:prstGeom>
          <a:noFill/>
          <a:ln/>
        </p:spPr>
        <p:txBody>
          <a:bodyPr wrap="none" lIns="0" tIns="0" rIns="0" bIns="0" rtlCol="0" anchor="t"/>
          <a:lstStyle/>
          <a:p>
            <a:pPr marL="0" indent="0" algn="l">
              <a:lnSpc>
                <a:spcPts val="12150"/>
              </a:lnSpc>
              <a:buNone/>
            </a:pPr>
            <a:r>
              <a:rPr lang="en-US" sz="9700" dirty="0">
                <a:latin typeface="Arial Narrow" panose="020B0606020202030204" pitchFamily="34" charset="0"/>
                <a:ea typeface="Saira Medium" pitchFamily="34" charset="-122"/>
                <a:cs typeface="Saira Medium" pitchFamily="34" charset="-120"/>
              </a:rPr>
              <a:t>Thank You</a:t>
            </a:r>
            <a:endParaRPr lang="en-US" sz="9700" dirty="0">
              <a:latin typeface="Arial Narrow" panose="020B0606020202030204" pitchFamily="34" charset="0"/>
            </a:endParaRPr>
          </a:p>
        </p:txBody>
      </p:sp>
      <p:sp>
        <p:nvSpPr>
          <p:cNvPr id="4" name="Text 1"/>
          <p:cNvSpPr/>
          <p:nvPr/>
        </p:nvSpPr>
        <p:spPr>
          <a:xfrm>
            <a:off x="864037" y="4676418"/>
            <a:ext cx="7415927" cy="790099"/>
          </a:xfrm>
          <a:prstGeom prst="rect">
            <a:avLst/>
          </a:prstGeom>
          <a:noFill/>
          <a:ln/>
        </p:spPr>
        <p:txBody>
          <a:bodyPr wrap="square" lIns="0" tIns="0" rIns="0" bIns="0" rtlCol="0" anchor="t"/>
          <a:lstStyle/>
          <a:p>
            <a:pPr marL="0" indent="0" algn="l">
              <a:lnSpc>
                <a:spcPts val="3100"/>
              </a:lnSpc>
              <a:buNone/>
            </a:pPr>
            <a:endParaRPr lang="en-US" sz="1900" dirty="0">
              <a:latin typeface="Arial Narrow" panose="020B0606020202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5227" y="965359"/>
            <a:ext cx="6172200" cy="771525"/>
          </a:xfrm>
          <a:prstGeom prst="rect">
            <a:avLst/>
          </a:prstGeom>
          <a:noFill/>
          <a:ln/>
        </p:spPr>
        <p:txBody>
          <a:bodyPr wrap="none" lIns="0" tIns="0" rIns="0" bIns="0" rtlCol="0" anchor="t"/>
          <a:lstStyle/>
          <a:p>
            <a:pPr marL="0" indent="0" algn="l">
              <a:lnSpc>
                <a:spcPts val="6050"/>
              </a:lnSpc>
              <a:buNone/>
            </a:pPr>
            <a:r>
              <a:rPr lang="en-US" sz="4850" dirty="0">
                <a:latin typeface="Arial Narrow" panose="020B0606020202030204" pitchFamily="34" charset="0"/>
                <a:ea typeface="Saira Medium" pitchFamily="34" charset="-122"/>
                <a:cs typeface="Saira Medium" pitchFamily="34" charset="-120"/>
              </a:rPr>
              <a:t>Technologies Used</a:t>
            </a:r>
            <a:endParaRPr lang="en-US" sz="4850" dirty="0">
              <a:latin typeface="Arial Narrow" panose="020B0606020202030204" pitchFamily="34" charset="0"/>
            </a:endParaRPr>
          </a:p>
        </p:txBody>
      </p:sp>
      <p:sp>
        <p:nvSpPr>
          <p:cNvPr id="3" name="Text 1"/>
          <p:cNvSpPr/>
          <p:nvPr/>
        </p:nvSpPr>
        <p:spPr>
          <a:xfrm>
            <a:off x="865286" y="1932086"/>
            <a:ext cx="12899827" cy="790099"/>
          </a:xfrm>
          <a:prstGeom prst="rect">
            <a:avLst/>
          </a:prstGeom>
          <a:noFill/>
          <a:ln/>
        </p:spPr>
        <p:txBody>
          <a:bodyPr wrap="square" lIns="0" tIns="0" rIns="0" bIns="0" rtlCol="0" anchor="t"/>
          <a:lstStyle/>
          <a:p>
            <a:pPr marL="0" indent="0" algn="l">
              <a:lnSpc>
                <a:spcPts val="3100"/>
              </a:lnSpc>
              <a:buNone/>
            </a:pPr>
            <a:r>
              <a:rPr lang="en-US" sz="1900" dirty="0">
                <a:latin typeface="Arial Narrow" panose="020B0606020202030204" pitchFamily="34" charset="0"/>
                <a:ea typeface="Roboto" pitchFamily="34" charset="-122"/>
                <a:cs typeface="Roboto" pitchFamily="34" charset="-120"/>
              </a:rPr>
              <a:t>Our solution leverages a carefully selected technology stack that combines powerful libraries and frameworks to deliver robust document processing capabilities.</a:t>
            </a:r>
            <a:endParaRPr lang="en-US" sz="1900" dirty="0">
              <a:latin typeface="Arial Narrow" panose="020B0606020202030204" pitchFamily="34" charset="0"/>
            </a:endParaRPr>
          </a:p>
        </p:txBody>
      </p:sp>
      <p:sp>
        <p:nvSpPr>
          <p:cNvPr id="4" name="Text 2"/>
          <p:cNvSpPr/>
          <p:nvPr/>
        </p:nvSpPr>
        <p:spPr>
          <a:xfrm>
            <a:off x="865286" y="3541336"/>
            <a:ext cx="2993469" cy="385763"/>
          </a:xfrm>
          <a:prstGeom prst="rect">
            <a:avLst/>
          </a:prstGeom>
          <a:noFill/>
          <a:ln/>
        </p:spPr>
        <p:txBody>
          <a:bodyPr wrap="none" lIns="0" tIns="0" rIns="0" bIns="0" rtlCol="0" anchor="t"/>
          <a:lstStyle/>
          <a:p>
            <a:pPr marL="0" indent="0" algn="l">
              <a:lnSpc>
                <a:spcPts val="3000"/>
              </a:lnSpc>
              <a:buNone/>
            </a:pPr>
            <a:r>
              <a:rPr lang="en-US" sz="2400" dirty="0">
                <a:latin typeface="Arial Narrow" panose="020B0606020202030204" pitchFamily="34" charset="0"/>
                <a:ea typeface="Saira Medium" pitchFamily="34" charset="-122"/>
                <a:cs typeface="Saira Medium" pitchFamily="34" charset="-120"/>
              </a:rPr>
              <a:t>Streamlit</a:t>
            </a:r>
            <a:endParaRPr lang="en-US" sz="2400" dirty="0">
              <a:latin typeface="Arial Narrow" panose="020B0606020202030204" pitchFamily="34" charset="0"/>
            </a:endParaRPr>
          </a:p>
        </p:txBody>
      </p:sp>
      <p:sp>
        <p:nvSpPr>
          <p:cNvPr id="5" name="Text 3"/>
          <p:cNvSpPr/>
          <p:nvPr/>
        </p:nvSpPr>
        <p:spPr>
          <a:xfrm>
            <a:off x="865227" y="4533259"/>
            <a:ext cx="2993469" cy="1580198"/>
          </a:xfrm>
          <a:prstGeom prst="rect">
            <a:avLst/>
          </a:prstGeom>
          <a:noFill/>
          <a:ln/>
        </p:spPr>
        <p:txBody>
          <a:bodyPr wrap="square" lIns="0" tIns="0" rIns="0" bIns="0" rtlCol="0" anchor="t"/>
          <a:lstStyle/>
          <a:p>
            <a:pPr marL="0" indent="0" algn="l">
              <a:lnSpc>
                <a:spcPts val="3100"/>
              </a:lnSpc>
              <a:buNone/>
            </a:pPr>
            <a:r>
              <a:rPr lang="en-US" sz="1900" dirty="0">
                <a:latin typeface="Arial Narrow" panose="020B0606020202030204" pitchFamily="34" charset="0"/>
                <a:ea typeface="Roboto" pitchFamily="34" charset="-122"/>
                <a:cs typeface="Roboto" pitchFamily="34" charset="-120"/>
              </a:rPr>
              <a:t>Provides an intuitive web-based user interface for seamless interaction and file management.</a:t>
            </a:r>
            <a:endParaRPr lang="en-US" sz="1900" dirty="0">
              <a:latin typeface="Arial Narrow" panose="020B0606020202030204" pitchFamily="34" charset="0"/>
            </a:endParaRPr>
          </a:p>
        </p:txBody>
      </p:sp>
      <p:sp>
        <p:nvSpPr>
          <p:cNvPr id="6" name="Text 4"/>
          <p:cNvSpPr/>
          <p:nvPr/>
        </p:nvSpPr>
        <p:spPr>
          <a:xfrm>
            <a:off x="4043958" y="3541335"/>
            <a:ext cx="2993469" cy="385763"/>
          </a:xfrm>
          <a:prstGeom prst="rect">
            <a:avLst/>
          </a:prstGeom>
          <a:noFill/>
          <a:ln/>
        </p:spPr>
        <p:txBody>
          <a:bodyPr wrap="none" lIns="0" tIns="0" rIns="0" bIns="0" rtlCol="0" anchor="t"/>
          <a:lstStyle/>
          <a:p>
            <a:pPr marL="0" indent="0" algn="l">
              <a:lnSpc>
                <a:spcPts val="3000"/>
              </a:lnSpc>
              <a:buNone/>
            </a:pPr>
            <a:r>
              <a:rPr lang="en-US" sz="2400" dirty="0">
                <a:latin typeface="Arial Narrow" panose="020B0606020202030204" pitchFamily="34" charset="0"/>
                <a:ea typeface="Saira Medium" pitchFamily="34" charset="-122"/>
                <a:cs typeface="Saira Medium" pitchFamily="34" charset="-120"/>
              </a:rPr>
              <a:t>OpenCV</a:t>
            </a:r>
            <a:endParaRPr lang="en-US" sz="2400" dirty="0">
              <a:latin typeface="Arial Narrow" panose="020B0606020202030204" pitchFamily="34" charset="0"/>
            </a:endParaRPr>
          </a:p>
        </p:txBody>
      </p:sp>
      <p:sp>
        <p:nvSpPr>
          <p:cNvPr id="7" name="Text 5"/>
          <p:cNvSpPr/>
          <p:nvPr/>
        </p:nvSpPr>
        <p:spPr>
          <a:xfrm>
            <a:off x="4167306" y="4527971"/>
            <a:ext cx="2993469" cy="1580198"/>
          </a:xfrm>
          <a:prstGeom prst="rect">
            <a:avLst/>
          </a:prstGeom>
          <a:noFill/>
          <a:ln/>
        </p:spPr>
        <p:txBody>
          <a:bodyPr wrap="square" lIns="0" tIns="0" rIns="0" bIns="0" rtlCol="0" anchor="t"/>
          <a:lstStyle/>
          <a:p>
            <a:pPr marL="0" indent="0" algn="l">
              <a:lnSpc>
                <a:spcPts val="3100"/>
              </a:lnSpc>
              <a:buNone/>
            </a:pPr>
            <a:r>
              <a:rPr lang="en-US" sz="1900" dirty="0">
                <a:latin typeface="Arial Narrow" panose="020B0606020202030204" pitchFamily="34" charset="0"/>
                <a:ea typeface="Roboto" pitchFamily="34" charset="-122"/>
                <a:cs typeface="Roboto" pitchFamily="34" charset="-120"/>
              </a:rPr>
              <a:t>Handles sophisticated image preprocessing and enhancement operations for optimal OCR results.</a:t>
            </a:r>
            <a:endParaRPr lang="en-US" sz="1900" dirty="0">
              <a:latin typeface="Arial Narrow" panose="020B0606020202030204" pitchFamily="34" charset="0"/>
            </a:endParaRPr>
          </a:p>
        </p:txBody>
      </p:sp>
      <p:sp>
        <p:nvSpPr>
          <p:cNvPr id="8" name="Text 6"/>
          <p:cNvSpPr/>
          <p:nvPr/>
        </p:nvSpPr>
        <p:spPr>
          <a:xfrm>
            <a:off x="7469385" y="3541334"/>
            <a:ext cx="2993469" cy="385763"/>
          </a:xfrm>
          <a:prstGeom prst="rect">
            <a:avLst/>
          </a:prstGeom>
          <a:noFill/>
          <a:ln/>
        </p:spPr>
        <p:txBody>
          <a:bodyPr wrap="none" lIns="0" tIns="0" rIns="0" bIns="0" rtlCol="0" anchor="t"/>
          <a:lstStyle/>
          <a:p>
            <a:pPr marL="0" indent="0" algn="l">
              <a:lnSpc>
                <a:spcPts val="3000"/>
              </a:lnSpc>
              <a:buNone/>
            </a:pPr>
            <a:r>
              <a:rPr lang="en-US" sz="2400" dirty="0">
                <a:latin typeface="Arial Narrow" panose="020B0606020202030204" pitchFamily="34" charset="0"/>
                <a:ea typeface="Saira Medium" pitchFamily="34" charset="-122"/>
                <a:cs typeface="Saira Medium" pitchFamily="34" charset="-120"/>
              </a:rPr>
              <a:t>Tesseract OCR</a:t>
            </a:r>
            <a:endParaRPr lang="en-US" sz="2400" dirty="0">
              <a:latin typeface="Arial Narrow" panose="020B0606020202030204" pitchFamily="34" charset="0"/>
            </a:endParaRPr>
          </a:p>
        </p:txBody>
      </p:sp>
      <p:sp>
        <p:nvSpPr>
          <p:cNvPr id="9" name="Text 7"/>
          <p:cNvSpPr/>
          <p:nvPr/>
        </p:nvSpPr>
        <p:spPr>
          <a:xfrm>
            <a:off x="7469386" y="4527971"/>
            <a:ext cx="2993469" cy="1580198"/>
          </a:xfrm>
          <a:prstGeom prst="rect">
            <a:avLst/>
          </a:prstGeom>
          <a:noFill/>
          <a:ln/>
        </p:spPr>
        <p:txBody>
          <a:bodyPr wrap="square" lIns="0" tIns="0" rIns="0" bIns="0" rtlCol="0" anchor="t"/>
          <a:lstStyle/>
          <a:p>
            <a:pPr marL="0" indent="0" algn="l">
              <a:lnSpc>
                <a:spcPts val="3100"/>
              </a:lnSpc>
              <a:buNone/>
            </a:pPr>
            <a:r>
              <a:rPr lang="en-US" sz="1900" dirty="0">
                <a:latin typeface="Arial Narrow" panose="020B0606020202030204" pitchFamily="34" charset="0"/>
                <a:ea typeface="Roboto" pitchFamily="34" charset="-122"/>
                <a:cs typeface="Roboto" pitchFamily="34" charset="-120"/>
              </a:rPr>
              <a:t>Industry-leading optical character recognition engine for accurate text extraction from images.</a:t>
            </a:r>
            <a:endParaRPr lang="en-US" sz="1900" dirty="0">
              <a:latin typeface="Arial Narrow" panose="020B0606020202030204" pitchFamily="34" charset="0"/>
            </a:endParaRPr>
          </a:p>
        </p:txBody>
      </p:sp>
      <p:sp>
        <p:nvSpPr>
          <p:cNvPr id="10" name="Text 8"/>
          <p:cNvSpPr/>
          <p:nvPr/>
        </p:nvSpPr>
        <p:spPr>
          <a:xfrm>
            <a:off x="10771465" y="3541336"/>
            <a:ext cx="2993588" cy="385763"/>
          </a:xfrm>
          <a:prstGeom prst="rect">
            <a:avLst/>
          </a:prstGeom>
          <a:noFill/>
          <a:ln/>
        </p:spPr>
        <p:txBody>
          <a:bodyPr wrap="none" lIns="0" tIns="0" rIns="0" bIns="0" rtlCol="0" anchor="t"/>
          <a:lstStyle/>
          <a:p>
            <a:pPr marL="0" indent="0" algn="l">
              <a:lnSpc>
                <a:spcPts val="3000"/>
              </a:lnSpc>
              <a:buNone/>
            </a:pPr>
            <a:r>
              <a:rPr lang="en-US" sz="2400" dirty="0">
                <a:latin typeface="Arial Narrow" panose="020B0606020202030204" pitchFamily="34" charset="0"/>
                <a:ea typeface="Saira Medium" pitchFamily="34" charset="-122"/>
                <a:cs typeface="Saira Medium" pitchFamily="34" charset="-120"/>
              </a:rPr>
              <a:t>Python</a:t>
            </a:r>
            <a:endParaRPr lang="en-US" sz="2400" dirty="0">
              <a:latin typeface="Arial Narrow" panose="020B0606020202030204" pitchFamily="34" charset="0"/>
            </a:endParaRPr>
          </a:p>
        </p:txBody>
      </p:sp>
      <p:sp>
        <p:nvSpPr>
          <p:cNvPr id="11" name="Text 9"/>
          <p:cNvSpPr/>
          <p:nvPr/>
        </p:nvSpPr>
        <p:spPr>
          <a:xfrm>
            <a:off x="10771465" y="4533259"/>
            <a:ext cx="2993588" cy="1580198"/>
          </a:xfrm>
          <a:prstGeom prst="rect">
            <a:avLst/>
          </a:prstGeom>
          <a:noFill/>
          <a:ln/>
        </p:spPr>
        <p:txBody>
          <a:bodyPr wrap="square" lIns="0" tIns="0" rIns="0" bIns="0" rtlCol="0" anchor="t"/>
          <a:lstStyle/>
          <a:p>
            <a:pPr marL="0" indent="0" algn="l">
              <a:lnSpc>
                <a:spcPts val="3100"/>
              </a:lnSpc>
              <a:buNone/>
            </a:pPr>
            <a:r>
              <a:rPr lang="en-US" sz="1900" dirty="0">
                <a:latin typeface="Arial Narrow" panose="020B0606020202030204" pitchFamily="34" charset="0"/>
                <a:ea typeface="Roboto" pitchFamily="34" charset="-122"/>
                <a:cs typeface="Roboto" pitchFamily="34" charset="-120"/>
              </a:rPr>
              <a:t>Powers the backend logic, orchestrating all components and ensuring smooth data flow.</a:t>
            </a:r>
            <a:endParaRPr lang="en-US" sz="1900" dirty="0">
              <a:latin typeface="Arial Narrow" panose="020B0606020202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EEA0E8-C14A-90C3-58A0-71DA97A6564D}"/>
              </a:ext>
            </a:extLst>
          </p:cNvPr>
          <p:cNvSpPr txBox="1"/>
          <p:nvPr/>
        </p:nvSpPr>
        <p:spPr>
          <a:xfrm>
            <a:off x="972944" y="779914"/>
            <a:ext cx="8148754" cy="830997"/>
          </a:xfrm>
          <a:prstGeom prst="rect">
            <a:avLst/>
          </a:prstGeom>
          <a:noFill/>
        </p:spPr>
        <p:txBody>
          <a:bodyPr wrap="square">
            <a:spAutoFit/>
          </a:bodyPr>
          <a:lstStyle/>
          <a:p>
            <a:r>
              <a:rPr lang="en-IN" sz="4850" dirty="0">
                <a:latin typeface="Arial Narrow" panose="020B0606020202030204" pitchFamily="34" charset="0"/>
              </a:rPr>
              <a:t>Project Timeline – Milestone 1</a:t>
            </a:r>
          </a:p>
        </p:txBody>
      </p:sp>
      <p:graphicFrame>
        <p:nvGraphicFramePr>
          <p:cNvPr id="4" name="Table 3">
            <a:extLst>
              <a:ext uri="{FF2B5EF4-FFF2-40B4-BE49-F238E27FC236}">
                <a16:creationId xmlns:a16="http://schemas.microsoft.com/office/drawing/2014/main" id="{07799779-6292-A496-5FFA-BA5B4080CFF4}"/>
              </a:ext>
            </a:extLst>
          </p:cNvPr>
          <p:cNvGraphicFramePr>
            <a:graphicFrameLocks noGrp="1"/>
          </p:cNvGraphicFramePr>
          <p:nvPr>
            <p:extLst>
              <p:ext uri="{D42A27DB-BD31-4B8C-83A1-F6EECF244321}">
                <p14:modId xmlns:p14="http://schemas.microsoft.com/office/powerpoint/2010/main" val="1053698236"/>
              </p:ext>
            </p:extLst>
          </p:nvPr>
        </p:nvGraphicFramePr>
        <p:xfrm>
          <a:off x="972944" y="1750742"/>
          <a:ext cx="12397368" cy="4838271"/>
        </p:xfrm>
        <a:graphic>
          <a:graphicData uri="http://schemas.openxmlformats.org/drawingml/2006/table">
            <a:tbl>
              <a:tblPr firstRow="1" bandRow="1">
                <a:tableStyleId>{22838BEF-8BB2-4498-84A7-C5851F593DF1}</a:tableStyleId>
              </a:tblPr>
              <a:tblGrid>
                <a:gridCol w="4132456">
                  <a:extLst>
                    <a:ext uri="{9D8B030D-6E8A-4147-A177-3AD203B41FA5}">
                      <a16:colId xmlns:a16="http://schemas.microsoft.com/office/drawing/2014/main" val="3035452785"/>
                    </a:ext>
                  </a:extLst>
                </a:gridCol>
                <a:gridCol w="4132456">
                  <a:extLst>
                    <a:ext uri="{9D8B030D-6E8A-4147-A177-3AD203B41FA5}">
                      <a16:colId xmlns:a16="http://schemas.microsoft.com/office/drawing/2014/main" val="3321252410"/>
                    </a:ext>
                  </a:extLst>
                </a:gridCol>
                <a:gridCol w="4132456">
                  <a:extLst>
                    <a:ext uri="{9D8B030D-6E8A-4147-A177-3AD203B41FA5}">
                      <a16:colId xmlns:a16="http://schemas.microsoft.com/office/drawing/2014/main" val="582133588"/>
                    </a:ext>
                  </a:extLst>
                </a:gridCol>
              </a:tblGrid>
              <a:tr h="664842">
                <a:tc>
                  <a:txBody>
                    <a:bodyPr/>
                    <a:lstStyle/>
                    <a:p>
                      <a:r>
                        <a:rPr lang="en-IN" dirty="0"/>
                        <a:t>Module</a:t>
                      </a:r>
                    </a:p>
                  </a:txBody>
                  <a:tcPr/>
                </a:tc>
                <a:tc>
                  <a:txBody>
                    <a:bodyPr/>
                    <a:lstStyle/>
                    <a:p>
                      <a:r>
                        <a:rPr lang="en-IN" dirty="0"/>
                        <a:t>Timeline</a:t>
                      </a:r>
                    </a:p>
                  </a:txBody>
                  <a:tcPr/>
                </a:tc>
                <a:tc>
                  <a:txBody>
                    <a:bodyPr/>
                    <a:lstStyle/>
                    <a:p>
                      <a:r>
                        <a:rPr lang="en-IN" dirty="0"/>
                        <a:t>Work Done</a:t>
                      </a:r>
                    </a:p>
                  </a:txBody>
                  <a:tcPr/>
                </a:tc>
                <a:extLst>
                  <a:ext uri="{0D108BD9-81ED-4DB2-BD59-A6C34878D82A}">
                    <a16:rowId xmlns:a16="http://schemas.microsoft.com/office/drawing/2014/main" val="3557150316"/>
                  </a:ext>
                </a:extLst>
              </a:tr>
              <a:tr h="781543">
                <a:tc>
                  <a:txBody>
                    <a:bodyPr/>
                    <a:lstStyle/>
                    <a:p>
                      <a:r>
                        <a:rPr lang="en-IN" dirty="0"/>
                        <a:t>File Upload Module</a:t>
                      </a:r>
                    </a:p>
                  </a:txBody>
                  <a:tcPr/>
                </a:tc>
                <a:tc>
                  <a:txBody>
                    <a:bodyPr/>
                    <a:lstStyle/>
                    <a:p>
                      <a:r>
                        <a:rPr lang="en-IN" dirty="0"/>
                        <a:t>Week 1 (Day 1–2)</a:t>
                      </a:r>
                    </a:p>
                  </a:txBody>
                  <a:tcPr/>
                </a:tc>
                <a:tc>
                  <a:txBody>
                    <a:bodyPr/>
                    <a:lstStyle/>
                    <a:p>
                      <a:r>
                        <a:rPr lang="en-US" dirty="0"/>
                        <a:t>Implemented image &amp; PDF upload using Stream lit</a:t>
                      </a:r>
                      <a:endParaRPr lang="en-IN" dirty="0"/>
                    </a:p>
                  </a:txBody>
                  <a:tcPr/>
                </a:tc>
                <a:extLst>
                  <a:ext uri="{0D108BD9-81ED-4DB2-BD59-A6C34878D82A}">
                    <a16:rowId xmlns:a16="http://schemas.microsoft.com/office/drawing/2014/main" val="354759174"/>
                  </a:ext>
                </a:extLst>
              </a:tr>
              <a:tr h="781543">
                <a:tc>
                  <a:txBody>
                    <a:bodyPr/>
                    <a:lstStyle/>
                    <a:p>
                      <a:r>
                        <a:rPr lang="en-IN" dirty="0"/>
                        <a:t>PDF to Image Conversion</a:t>
                      </a:r>
                    </a:p>
                  </a:txBody>
                  <a:tcPr/>
                </a:tc>
                <a:tc>
                  <a:txBody>
                    <a:bodyPr/>
                    <a:lstStyle/>
                    <a:p>
                      <a:r>
                        <a:rPr lang="en-IN" dirty="0"/>
                        <a:t>Week 1 (Day 3)</a:t>
                      </a:r>
                    </a:p>
                  </a:txBody>
                  <a:tcPr/>
                </a:tc>
                <a:tc>
                  <a:txBody>
                    <a:bodyPr/>
                    <a:lstStyle/>
                    <a:p>
                      <a:r>
                        <a:rPr lang="en-US" dirty="0"/>
                        <a:t>Converted PDF pages using pdf2image</a:t>
                      </a:r>
                      <a:endParaRPr lang="en-IN" dirty="0"/>
                    </a:p>
                  </a:txBody>
                  <a:tcPr/>
                </a:tc>
                <a:extLst>
                  <a:ext uri="{0D108BD9-81ED-4DB2-BD59-A6C34878D82A}">
                    <a16:rowId xmlns:a16="http://schemas.microsoft.com/office/drawing/2014/main" val="287916045"/>
                  </a:ext>
                </a:extLst>
              </a:tr>
              <a:tr h="781543">
                <a:tc>
                  <a:txBody>
                    <a:bodyPr/>
                    <a:lstStyle/>
                    <a:p>
                      <a:r>
                        <a:rPr lang="en-IN" dirty="0"/>
                        <a:t>Image Preprocessing</a:t>
                      </a:r>
                    </a:p>
                  </a:txBody>
                  <a:tcPr/>
                </a:tc>
                <a:tc>
                  <a:txBody>
                    <a:bodyPr/>
                    <a:lstStyle/>
                    <a:p>
                      <a:r>
                        <a:rPr lang="en-IN" dirty="0"/>
                        <a:t>Week 1 (Day 4–5)</a:t>
                      </a:r>
                    </a:p>
                  </a:txBody>
                  <a:tcPr/>
                </a:tc>
                <a:tc>
                  <a:txBody>
                    <a:bodyPr/>
                    <a:lstStyle/>
                    <a:p>
                      <a:r>
                        <a:rPr lang="fr-FR" dirty="0"/>
                        <a:t>Gray </a:t>
                      </a:r>
                      <a:r>
                        <a:rPr lang="fr-FR" dirty="0" err="1"/>
                        <a:t>scale</a:t>
                      </a:r>
                      <a:r>
                        <a:rPr lang="fr-FR" dirty="0"/>
                        <a:t>, noise </a:t>
                      </a:r>
                      <a:r>
                        <a:rPr lang="fr-FR" dirty="0" err="1"/>
                        <a:t>removal</a:t>
                      </a:r>
                      <a:r>
                        <a:rPr lang="fr-FR" dirty="0"/>
                        <a:t>, </a:t>
                      </a:r>
                      <a:r>
                        <a:rPr lang="fr-FR" dirty="0" err="1"/>
                        <a:t>contrast</a:t>
                      </a:r>
                      <a:endParaRPr lang="fr-FR" dirty="0"/>
                    </a:p>
                    <a:p>
                      <a:r>
                        <a:rPr lang="fr-FR" dirty="0" err="1"/>
                        <a:t>enhancement</a:t>
                      </a:r>
                      <a:endParaRPr lang="en-IN" dirty="0"/>
                    </a:p>
                  </a:txBody>
                  <a:tcPr/>
                </a:tc>
                <a:extLst>
                  <a:ext uri="{0D108BD9-81ED-4DB2-BD59-A6C34878D82A}">
                    <a16:rowId xmlns:a16="http://schemas.microsoft.com/office/drawing/2014/main" val="3190713638"/>
                  </a:ext>
                </a:extLst>
              </a:tr>
              <a:tr h="711061">
                <a:tc>
                  <a:txBody>
                    <a:bodyPr/>
                    <a:lstStyle/>
                    <a:p>
                      <a:r>
                        <a:rPr lang="en-IN" dirty="0"/>
                        <a:t>OCR Text Extraction</a:t>
                      </a:r>
                    </a:p>
                  </a:txBody>
                  <a:tcPr/>
                </a:tc>
                <a:tc>
                  <a:txBody>
                    <a:bodyPr/>
                    <a:lstStyle/>
                    <a:p>
                      <a:r>
                        <a:rPr lang="en-IN" dirty="0"/>
                        <a:t>Week 2 (Day 1–2)</a:t>
                      </a:r>
                    </a:p>
                  </a:txBody>
                  <a:tcPr/>
                </a:tc>
                <a:tc>
                  <a:txBody>
                    <a:bodyPr/>
                    <a:lstStyle/>
                    <a:p>
                      <a:r>
                        <a:rPr lang="en-US" dirty="0"/>
                        <a:t>Extracted text using Tesseract OCR</a:t>
                      </a:r>
                      <a:endParaRPr lang="en-IN" dirty="0"/>
                    </a:p>
                  </a:txBody>
                  <a:tcPr/>
                </a:tc>
                <a:extLst>
                  <a:ext uri="{0D108BD9-81ED-4DB2-BD59-A6C34878D82A}">
                    <a16:rowId xmlns:a16="http://schemas.microsoft.com/office/drawing/2014/main" val="2643688040"/>
                  </a:ext>
                </a:extLst>
              </a:tr>
              <a:tr h="781543">
                <a:tc>
                  <a:txBody>
                    <a:bodyPr/>
                    <a:lstStyle/>
                    <a:p>
                      <a:r>
                        <a:rPr lang="en-IN" dirty="0"/>
                        <a:t>Testing &amp; Validation</a:t>
                      </a:r>
                    </a:p>
                  </a:txBody>
                  <a:tcPr/>
                </a:tc>
                <a:tc>
                  <a:txBody>
                    <a:bodyPr/>
                    <a:lstStyle/>
                    <a:p>
                      <a:r>
                        <a:rPr lang="en-IN" dirty="0"/>
                        <a:t>Week 2 (Day 3–4)</a:t>
                      </a:r>
                      <a:br>
                        <a:rPr lang="en-IN" dirty="0"/>
                      </a:br>
                      <a:endParaRPr lang="en-IN" dirty="0"/>
                    </a:p>
                  </a:txBody>
                  <a:tcPr/>
                </a:tc>
                <a:tc>
                  <a:txBody>
                    <a:bodyPr/>
                    <a:lstStyle/>
                    <a:p>
                      <a:r>
                        <a:rPr lang="en-US" dirty="0"/>
                        <a:t>Tested with sample receipts and verified output</a:t>
                      </a:r>
                      <a:endParaRPr lang="en-IN" dirty="0"/>
                    </a:p>
                  </a:txBody>
                  <a:tcPr/>
                </a:tc>
                <a:extLst>
                  <a:ext uri="{0D108BD9-81ED-4DB2-BD59-A6C34878D82A}">
                    <a16:rowId xmlns:a16="http://schemas.microsoft.com/office/drawing/2014/main" val="1525126007"/>
                  </a:ext>
                </a:extLst>
              </a:tr>
            </a:tbl>
          </a:graphicData>
        </a:graphic>
      </p:graphicFrame>
    </p:spTree>
    <p:extLst>
      <p:ext uri="{BB962C8B-B14F-4D97-AF65-F5344CB8AC3E}">
        <p14:creationId xmlns:p14="http://schemas.microsoft.com/office/powerpoint/2010/main" val="3933829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399730" y="1187648"/>
            <a:ext cx="6218753" cy="609124"/>
          </a:xfrm>
          <a:prstGeom prst="rect">
            <a:avLst/>
          </a:prstGeom>
          <a:noFill/>
          <a:ln/>
        </p:spPr>
        <p:txBody>
          <a:bodyPr wrap="none" lIns="0" tIns="0" rIns="0" bIns="0" rtlCol="0" anchor="t"/>
          <a:lstStyle/>
          <a:p>
            <a:pPr marL="0" indent="0" algn="l">
              <a:lnSpc>
                <a:spcPts val="4750"/>
              </a:lnSpc>
              <a:buNone/>
            </a:pPr>
            <a:r>
              <a:rPr lang="en-US" sz="4850" dirty="0">
                <a:latin typeface="Arial Narrow" panose="020B0606020202030204" pitchFamily="34" charset="0"/>
                <a:ea typeface="Saira Medium" pitchFamily="34" charset="-122"/>
                <a:cs typeface="Saira Medium" pitchFamily="34" charset="-120"/>
              </a:rPr>
              <a:t>File Upload Implementation</a:t>
            </a:r>
            <a:endParaRPr lang="en-US" sz="4850" dirty="0">
              <a:latin typeface="Arial Narrow" panose="020B0606020202030204" pitchFamily="34" charset="0"/>
            </a:endParaRPr>
          </a:p>
        </p:txBody>
      </p:sp>
      <p:sp>
        <p:nvSpPr>
          <p:cNvPr id="3" name="Text 1"/>
          <p:cNvSpPr/>
          <p:nvPr/>
        </p:nvSpPr>
        <p:spPr>
          <a:xfrm>
            <a:off x="1613535" y="2489970"/>
            <a:ext cx="3181231" cy="304443"/>
          </a:xfrm>
          <a:prstGeom prst="rect">
            <a:avLst/>
          </a:prstGeom>
          <a:noFill/>
          <a:ln/>
        </p:spPr>
        <p:txBody>
          <a:bodyPr wrap="none" lIns="0" tIns="0" rIns="0" bIns="0" rtlCol="0" anchor="t"/>
          <a:lstStyle/>
          <a:p>
            <a:pPr marL="0" indent="0" algn="l">
              <a:lnSpc>
                <a:spcPts val="2350"/>
              </a:lnSpc>
              <a:buNone/>
            </a:pPr>
            <a:r>
              <a:rPr lang="en-US" sz="1900" dirty="0">
                <a:latin typeface="Arial Narrow" panose="020B0606020202030204" pitchFamily="34" charset="0"/>
                <a:ea typeface="Saira Medium" pitchFamily="34" charset="-122"/>
                <a:cs typeface="Saira Medium" pitchFamily="34" charset="-120"/>
              </a:rPr>
              <a:t>Document Ingestion System</a:t>
            </a:r>
            <a:endParaRPr lang="en-US" sz="1900" dirty="0">
              <a:latin typeface="Arial Narrow" panose="020B0606020202030204" pitchFamily="34" charset="0"/>
            </a:endParaRPr>
          </a:p>
        </p:txBody>
      </p:sp>
      <p:sp>
        <p:nvSpPr>
          <p:cNvPr id="4" name="Text 2"/>
          <p:cNvSpPr/>
          <p:nvPr/>
        </p:nvSpPr>
        <p:spPr>
          <a:xfrm>
            <a:off x="1698219" y="3021814"/>
            <a:ext cx="5920264" cy="1247299"/>
          </a:xfrm>
          <a:prstGeom prst="rect">
            <a:avLst/>
          </a:prstGeom>
          <a:noFill/>
          <a:ln/>
        </p:spPr>
        <p:txBody>
          <a:bodyPr wrap="square" lIns="0" tIns="0" rIns="0" bIns="0" rtlCol="0" anchor="t"/>
          <a:lstStyle/>
          <a:p>
            <a:pPr marL="0" indent="0" algn="just">
              <a:lnSpc>
                <a:spcPts val="2450"/>
              </a:lnSpc>
              <a:buNone/>
            </a:pPr>
            <a:r>
              <a:rPr lang="en-US" sz="1500" dirty="0">
                <a:latin typeface="Arial Narrow" panose="020B0606020202030204" pitchFamily="34" charset="0"/>
                <a:ea typeface="Roboto" pitchFamily="34" charset="-122"/>
                <a:cs typeface="Roboto" pitchFamily="34" charset="-120"/>
              </a:rPr>
              <a:t>Our robust file upload mechanism supports multiple formats to accommodate various receipt types and sources. The system intelligently handles different file formats whilst maintaining data integrity throughout the ingestion process.</a:t>
            </a:r>
            <a:endParaRPr lang="en-US" sz="1500" dirty="0">
              <a:latin typeface="Arial Narrow" panose="020B0606020202030204" pitchFamily="34" charset="0"/>
            </a:endParaRPr>
          </a:p>
        </p:txBody>
      </p:sp>
      <p:sp>
        <p:nvSpPr>
          <p:cNvPr id="5" name="Text 3"/>
          <p:cNvSpPr/>
          <p:nvPr/>
        </p:nvSpPr>
        <p:spPr>
          <a:xfrm>
            <a:off x="1965227" y="4341124"/>
            <a:ext cx="5920264" cy="311825"/>
          </a:xfrm>
          <a:prstGeom prst="rect">
            <a:avLst/>
          </a:prstGeom>
          <a:noFill/>
          <a:ln/>
        </p:spPr>
        <p:txBody>
          <a:bodyPr wrap="none" lIns="0" tIns="0" rIns="0" bIns="0" rtlCol="0" anchor="t"/>
          <a:lstStyle/>
          <a:p>
            <a:pPr marL="342900" indent="-342900" algn="l">
              <a:lnSpc>
                <a:spcPts val="2450"/>
              </a:lnSpc>
              <a:buSzPct val="100000"/>
              <a:buChar char="•"/>
            </a:pPr>
            <a:r>
              <a:rPr lang="en-US" sz="1500" b="1" dirty="0">
                <a:latin typeface="Arial Narrow" panose="020B0606020202030204" pitchFamily="34" charset="0"/>
                <a:ea typeface="Roboto" pitchFamily="34" charset="-122"/>
                <a:cs typeface="Roboto" pitchFamily="34" charset="-120"/>
              </a:rPr>
              <a:t>JPG &amp; PNG formats</a:t>
            </a:r>
            <a:r>
              <a:rPr lang="en-US" sz="1500" dirty="0">
                <a:latin typeface="Arial Narrow" panose="020B0606020202030204" pitchFamily="34" charset="0"/>
                <a:ea typeface="Roboto" pitchFamily="34" charset="-122"/>
                <a:cs typeface="Roboto" pitchFamily="34" charset="-120"/>
              </a:rPr>
              <a:t> for standard image receipts</a:t>
            </a:r>
            <a:endParaRPr lang="en-US" sz="1500" dirty="0">
              <a:latin typeface="Arial Narrow" panose="020B0606020202030204" pitchFamily="34" charset="0"/>
            </a:endParaRPr>
          </a:p>
        </p:txBody>
      </p:sp>
      <p:sp>
        <p:nvSpPr>
          <p:cNvPr id="6" name="Text 4"/>
          <p:cNvSpPr/>
          <p:nvPr/>
        </p:nvSpPr>
        <p:spPr>
          <a:xfrm>
            <a:off x="1965227" y="4774080"/>
            <a:ext cx="5920264" cy="311825"/>
          </a:xfrm>
          <a:prstGeom prst="rect">
            <a:avLst/>
          </a:prstGeom>
          <a:noFill/>
          <a:ln/>
        </p:spPr>
        <p:txBody>
          <a:bodyPr wrap="none" lIns="0" tIns="0" rIns="0" bIns="0" rtlCol="0" anchor="t"/>
          <a:lstStyle/>
          <a:p>
            <a:pPr marL="342900" indent="-342900" algn="l">
              <a:lnSpc>
                <a:spcPts val="2450"/>
              </a:lnSpc>
              <a:buSzPct val="100000"/>
              <a:buChar char="•"/>
            </a:pPr>
            <a:r>
              <a:rPr lang="en-US" sz="1500" b="1" dirty="0">
                <a:latin typeface="Arial Narrow" panose="020B0606020202030204" pitchFamily="34" charset="0"/>
                <a:ea typeface="Roboto" pitchFamily="34" charset="-122"/>
                <a:cs typeface="Roboto" pitchFamily="34" charset="-120"/>
              </a:rPr>
              <a:t>PDF support</a:t>
            </a:r>
            <a:r>
              <a:rPr lang="en-US" sz="1500" dirty="0">
                <a:latin typeface="Arial Narrow" panose="020B0606020202030204" pitchFamily="34" charset="0"/>
                <a:ea typeface="Roboto" pitchFamily="34" charset="-122"/>
                <a:cs typeface="Roboto" pitchFamily="34" charset="-120"/>
              </a:rPr>
              <a:t> with multi-page document handling</a:t>
            </a:r>
            <a:endParaRPr lang="en-US" sz="1500" dirty="0">
              <a:latin typeface="Arial Narrow" panose="020B0606020202030204" pitchFamily="34" charset="0"/>
            </a:endParaRPr>
          </a:p>
        </p:txBody>
      </p:sp>
      <p:sp>
        <p:nvSpPr>
          <p:cNvPr id="7" name="Text 5"/>
          <p:cNvSpPr/>
          <p:nvPr/>
        </p:nvSpPr>
        <p:spPr>
          <a:xfrm>
            <a:off x="1965227" y="5157916"/>
            <a:ext cx="5920264" cy="311825"/>
          </a:xfrm>
          <a:prstGeom prst="rect">
            <a:avLst/>
          </a:prstGeom>
          <a:noFill/>
          <a:ln/>
        </p:spPr>
        <p:txBody>
          <a:bodyPr wrap="none" lIns="0" tIns="0" rIns="0" bIns="0" rtlCol="0" anchor="t"/>
          <a:lstStyle/>
          <a:p>
            <a:pPr marL="342900" indent="-342900" algn="l">
              <a:lnSpc>
                <a:spcPts val="2450"/>
              </a:lnSpc>
              <a:buSzPct val="100000"/>
              <a:buChar char="•"/>
            </a:pPr>
            <a:r>
              <a:rPr lang="en-US" sz="1500" b="1" dirty="0">
                <a:latin typeface="Arial Narrow" panose="020B0606020202030204" pitchFamily="34" charset="0"/>
                <a:ea typeface="Roboto" pitchFamily="34" charset="-122"/>
                <a:cs typeface="Roboto" pitchFamily="34" charset="-120"/>
              </a:rPr>
              <a:t>Streamlit integration</a:t>
            </a:r>
            <a:r>
              <a:rPr lang="en-US" sz="1500" dirty="0">
                <a:latin typeface="Arial Narrow" panose="020B0606020202030204" pitchFamily="34" charset="0"/>
                <a:ea typeface="Roboto" pitchFamily="34" charset="-122"/>
                <a:cs typeface="Roboto" pitchFamily="34" charset="-120"/>
              </a:rPr>
              <a:t> for user-friendly uploads</a:t>
            </a:r>
            <a:endParaRPr lang="en-US" sz="1500" dirty="0">
              <a:latin typeface="Arial Narrow" panose="020B0606020202030204" pitchFamily="34" charset="0"/>
            </a:endParaRPr>
          </a:p>
        </p:txBody>
      </p:sp>
      <p:sp>
        <p:nvSpPr>
          <p:cNvPr id="9" name="Shape 7"/>
          <p:cNvSpPr/>
          <p:nvPr/>
        </p:nvSpPr>
        <p:spPr>
          <a:xfrm>
            <a:off x="8618934" y="1055013"/>
            <a:ext cx="3788331" cy="91440"/>
          </a:xfrm>
          <a:prstGeom prst="roundRect">
            <a:avLst>
              <a:gd name="adj" fmla="val 191842"/>
            </a:avLst>
          </a:prstGeom>
          <a:solidFill>
            <a:srgbClr val="FC8337"/>
          </a:solidFill>
          <a:ln/>
        </p:spPr>
      </p:sp>
      <p:sp>
        <p:nvSpPr>
          <p:cNvPr id="10" name="Shape 8"/>
          <p:cNvSpPr/>
          <p:nvPr/>
        </p:nvSpPr>
        <p:spPr>
          <a:xfrm>
            <a:off x="10233422" y="752952"/>
            <a:ext cx="584716" cy="584716"/>
          </a:xfrm>
          <a:prstGeom prst="roundRect">
            <a:avLst>
              <a:gd name="adj" fmla="val 156384"/>
            </a:avLst>
          </a:prstGeom>
          <a:solidFill>
            <a:srgbClr val="FC8337"/>
          </a:solidFill>
          <a:ln/>
        </p:spPr>
      </p:sp>
      <p:sp>
        <p:nvSpPr>
          <p:cNvPr id="11" name="Text 9"/>
          <p:cNvSpPr/>
          <p:nvPr/>
        </p:nvSpPr>
        <p:spPr>
          <a:xfrm>
            <a:off x="10513099" y="816949"/>
            <a:ext cx="124481" cy="520720"/>
          </a:xfrm>
          <a:prstGeom prst="rect">
            <a:avLst/>
          </a:prstGeom>
          <a:noFill/>
          <a:ln/>
        </p:spPr>
        <p:txBody>
          <a:bodyPr wrap="none" lIns="0" tIns="0" rIns="0" bIns="0" rtlCol="0" anchor="t"/>
          <a:lstStyle/>
          <a:p>
            <a:pPr marL="0" indent="0" algn="l">
              <a:lnSpc>
                <a:spcPts val="2900"/>
              </a:lnSpc>
              <a:buNone/>
            </a:pPr>
            <a:r>
              <a:rPr lang="en-US" sz="1800" dirty="0">
                <a:latin typeface="Arial Narrow" panose="020B0606020202030204" pitchFamily="34" charset="0"/>
                <a:ea typeface="Saira Medium" pitchFamily="34" charset="-122"/>
                <a:cs typeface="Saira Medium" pitchFamily="34" charset="-120"/>
              </a:rPr>
              <a:t>1</a:t>
            </a:r>
            <a:endParaRPr lang="en-US" sz="1800" dirty="0">
              <a:latin typeface="Arial Narrow" panose="020B0606020202030204" pitchFamily="34" charset="0"/>
            </a:endParaRPr>
          </a:p>
        </p:txBody>
      </p:sp>
      <p:sp>
        <p:nvSpPr>
          <p:cNvPr id="12" name="Text 10"/>
          <p:cNvSpPr/>
          <p:nvPr/>
        </p:nvSpPr>
        <p:spPr>
          <a:xfrm>
            <a:off x="8844320" y="1492210"/>
            <a:ext cx="2436376" cy="304443"/>
          </a:xfrm>
          <a:prstGeom prst="rect">
            <a:avLst/>
          </a:prstGeom>
          <a:noFill/>
          <a:ln/>
        </p:spPr>
        <p:txBody>
          <a:bodyPr wrap="none" lIns="0" tIns="0" rIns="0" bIns="0" rtlCol="0" anchor="t"/>
          <a:lstStyle/>
          <a:p>
            <a:pPr marL="0" indent="0" algn="l">
              <a:lnSpc>
                <a:spcPts val="2350"/>
              </a:lnSpc>
              <a:buNone/>
            </a:pPr>
            <a:r>
              <a:rPr lang="en-US" sz="1900" dirty="0">
                <a:latin typeface="Arial Narrow" panose="020B0606020202030204" pitchFamily="34" charset="0"/>
                <a:ea typeface="Saira Medium" pitchFamily="34" charset="-122"/>
                <a:cs typeface="Saira Medium" pitchFamily="34" charset="-120"/>
              </a:rPr>
              <a:t>File Selection</a:t>
            </a:r>
            <a:endParaRPr lang="en-US" sz="1900" dirty="0">
              <a:latin typeface="Arial Narrow" panose="020B0606020202030204" pitchFamily="34" charset="0"/>
            </a:endParaRPr>
          </a:p>
        </p:txBody>
      </p:sp>
      <p:sp>
        <p:nvSpPr>
          <p:cNvPr id="13" name="Text 11"/>
          <p:cNvSpPr/>
          <p:nvPr/>
        </p:nvSpPr>
        <p:spPr>
          <a:xfrm>
            <a:off x="8836699" y="1921922"/>
            <a:ext cx="3352800" cy="311825"/>
          </a:xfrm>
          <a:prstGeom prst="rect">
            <a:avLst/>
          </a:prstGeom>
          <a:noFill/>
          <a:ln/>
        </p:spPr>
        <p:txBody>
          <a:bodyPr wrap="none" lIns="0" tIns="0" rIns="0" bIns="0" rtlCol="0" anchor="t"/>
          <a:lstStyle/>
          <a:p>
            <a:pPr marL="0" indent="0" algn="l">
              <a:lnSpc>
                <a:spcPts val="2450"/>
              </a:lnSpc>
              <a:buNone/>
            </a:pPr>
            <a:r>
              <a:rPr lang="en-US" sz="1500" dirty="0">
                <a:latin typeface="Arial Narrow" panose="020B0606020202030204" pitchFamily="34" charset="0"/>
                <a:ea typeface="Roboto" pitchFamily="34" charset="-122"/>
                <a:cs typeface="Roboto" pitchFamily="34" charset="-120"/>
              </a:rPr>
              <a:t>st.file_uploader() interface</a:t>
            </a:r>
            <a:endParaRPr lang="en-US" sz="1500" dirty="0">
              <a:latin typeface="Arial Narrow" panose="020B0606020202030204" pitchFamily="34" charset="0"/>
            </a:endParaRPr>
          </a:p>
        </p:txBody>
      </p:sp>
      <p:sp>
        <p:nvSpPr>
          <p:cNvPr id="15" name="Shape 13"/>
          <p:cNvSpPr/>
          <p:nvPr/>
        </p:nvSpPr>
        <p:spPr>
          <a:xfrm>
            <a:off x="8618933" y="2661796"/>
            <a:ext cx="3788331" cy="91440"/>
          </a:xfrm>
          <a:prstGeom prst="roundRect">
            <a:avLst>
              <a:gd name="adj" fmla="val 191842"/>
            </a:avLst>
          </a:prstGeom>
          <a:solidFill>
            <a:srgbClr val="FC8337"/>
          </a:solidFill>
          <a:ln/>
        </p:spPr>
        <p:txBody>
          <a:bodyPr/>
          <a:lstStyle/>
          <a:p>
            <a:endParaRPr lang="en-IN" dirty="0"/>
          </a:p>
        </p:txBody>
      </p:sp>
      <p:sp>
        <p:nvSpPr>
          <p:cNvPr id="16" name="Shape 14"/>
          <p:cNvSpPr/>
          <p:nvPr/>
        </p:nvSpPr>
        <p:spPr>
          <a:xfrm>
            <a:off x="10228362" y="2478762"/>
            <a:ext cx="584716" cy="584716"/>
          </a:xfrm>
          <a:prstGeom prst="roundRect">
            <a:avLst>
              <a:gd name="adj" fmla="val 156384"/>
            </a:avLst>
          </a:prstGeom>
          <a:solidFill>
            <a:srgbClr val="FC8337"/>
          </a:solidFill>
          <a:ln/>
        </p:spPr>
      </p:sp>
      <p:sp>
        <p:nvSpPr>
          <p:cNvPr id="17" name="Text 15"/>
          <p:cNvSpPr/>
          <p:nvPr/>
        </p:nvSpPr>
        <p:spPr>
          <a:xfrm>
            <a:off x="10491189" y="2568476"/>
            <a:ext cx="233839" cy="292298"/>
          </a:xfrm>
          <a:prstGeom prst="rect">
            <a:avLst/>
          </a:prstGeom>
          <a:noFill/>
          <a:ln/>
        </p:spPr>
        <p:txBody>
          <a:bodyPr wrap="none" lIns="0" tIns="0" rIns="0" bIns="0" rtlCol="0" anchor="t"/>
          <a:lstStyle/>
          <a:p>
            <a:pPr marL="0" indent="0" algn="l">
              <a:lnSpc>
                <a:spcPts val="2900"/>
              </a:lnSpc>
              <a:buNone/>
            </a:pPr>
            <a:r>
              <a:rPr lang="en-US" sz="1800" dirty="0">
                <a:latin typeface="Arial Narrow" panose="020B0606020202030204" pitchFamily="34" charset="0"/>
                <a:ea typeface="Saira Medium" pitchFamily="34" charset="-122"/>
                <a:cs typeface="Saira Medium" pitchFamily="34" charset="-120"/>
              </a:rPr>
              <a:t>2</a:t>
            </a:r>
            <a:endParaRPr lang="en-US" sz="1800" dirty="0">
              <a:latin typeface="Arial Narrow" panose="020B0606020202030204" pitchFamily="34" charset="0"/>
            </a:endParaRPr>
          </a:p>
        </p:txBody>
      </p:sp>
      <p:sp>
        <p:nvSpPr>
          <p:cNvPr id="18" name="Text 16"/>
          <p:cNvSpPr/>
          <p:nvPr/>
        </p:nvSpPr>
        <p:spPr>
          <a:xfrm>
            <a:off x="8836699" y="3283123"/>
            <a:ext cx="2436376" cy="304443"/>
          </a:xfrm>
          <a:prstGeom prst="rect">
            <a:avLst/>
          </a:prstGeom>
          <a:noFill/>
          <a:ln/>
        </p:spPr>
        <p:txBody>
          <a:bodyPr wrap="none" lIns="0" tIns="0" rIns="0" bIns="0" rtlCol="0" anchor="t"/>
          <a:lstStyle/>
          <a:p>
            <a:pPr marL="0" indent="0" algn="l">
              <a:lnSpc>
                <a:spcPts val="2350"/>
              </a:lnSpc>
              <a:buNone/>
            </a:pPr>
            <a:r>
              <a:rPr lang="en-US" sz="1900" dirty="0">
                <a:latin typeface="Arial Narrow" panose="020B0606020202030204" pitchFamily="34" charset="0"/>
                <a:ea typeface="Saira Medium" pitchFamily="34" charset="-122"/>
                <a:cs typeface="Saira Medium" pitchFamily="34" charset="-120"/>
              </a:rPr>
              <a:t>Format Detection</a:t>
            </a:r>
            <a:endParaRPr lang="en-US" sz="1900" dirty="0">
              <a:latin typeface="Arial Narrow" panose="020B0606020202030204" pitchFamily="34" charset="0"/>
            </a:endParaRPr>
          </a:p>
        </p:txBody>
      </p:sp>
      <p:sp>
        <p:nvSpPr>
          <p:cNvPr id="19" name="Text 17"/>
          <p:cNvSpPr/>
          <p:nvPr/>
        </p:nvSpPr>
        <p:spPr>
          <a:xfrm>
            <a:off x="8814789" y="3768995"/>
            <a:ext cx="3352800" cy="311825"/>
          </a:xfrm>
          <a:prstGeom prst="rect">
            <a:avLst/>
          </a:prstGeom>
          <a:noFill/>
          <a:ln/>
        </p:spPr>
        <p:txBody>
          <a:bodyPr wrap="none" lIns="0" tIns="0" rIns="0" bIns="0" rtlCol="0" anchor="t"/>
          <a:lstStyle/>
          <a:p>
            <a:pPr marL="0" indent="0" algn="l">
              <a:lnSpc>
                <a:spcPts val="2450"/>
              </a:lnSpc>
              <a:buNone/>
            </a:pPr>
            <a:r>
              <a:rPr lang="en-US" sz="1500" dirty="0">
                <a:latin typeface="Arial Narrow" panose="020B0606020202030204" pitchFamily="34" charset="0"/>
                <a:ea typeface="Roboto" pitchFamily="34" charset="-122"/>
                <a:cs typeface="Roboto" pitchFamily="34" charset="-120"/>
              </a:rPr>
              <a:t>Automatic file type identification</a:t>
            </a:r>
            <a:endParaRPr lang="en-US" sz="1500" dirty="0">
              <a:latin typeface="Arial Narrow" panose="020B0606020202030204" pitchFamily="34" charset="0"/>
            </a:endParaRPr>
          </a:p>
        </p:txBody>
      </p:sp>
      <p:sp>
        <p:nvSpPr>
          <p:cNvPr id="21" name="Shape 19"/>
          <p:cNvSpPr/>
          <p:nvPr/>
        </p:nvSpPr>
        <p:spPr>
          <a:xfrm>
            <a:off x="8618932" y="4505626"/>
            <a:ext cx="3788331" cy="91440"/>
          </a:xfrm>
          <a:prstGeom prst="roundRect">
            <a:avLst>
              <a:gd name="adj" fmla="val 191842"/>
            </a:avLst>
          </a:prstGeom>
          <a:solidFill>
            <a:srgbClr val="FC8337"/>
          </a:solidFill>
          <a:ln/>
        </p:spPr>
      </p:sp>
      <p:sp>
        <p:nvSpPr>
          <p:cNvPr id="22" name="Shape 20"/>
          <p:cNvSpPr/>
          <p:nvPr/>
        </p:nvSpPr>
        <p:spPr>
          <a:xfrm>
            <a:off x="10282981" y="4345277"/>
            <a:ext cx="584716" cy="584716"/>
          </a:xfrm>
          <a:prstGeom prst="roundRect">
            <a:avLst>
              <a:gd name="adj" fmla="val 156384"/>
            </a:avLst>
          </a:prstGeom>
          <a:solidFill>
            <a:srgbClr val="FC8337"/>
          </a:solidFill>
          <a:ln/>
        </p:spPr>
        <p:txBody>
          <a:bodyPr/>
          <a:lstStyle/>
          <a:p>
            <a:endParaRPr lang="en-IN" dirty="0"/>
          </a:p>
        </p:txBody>
      </p:sp>
      <p:sp>
        <p:nvSpPr>
          <p:cNvPr id="23" name="Text 21"/>
          <p:cNvSpPr/>
          <p:nvPr/>
        </p:nvSpPr>
        <p:spPr>
          <a:xfrm>
            <a:off x="10513099" y="4450917"/>
            <a:ext cx="233839" cy="292298"/>
          </a:xfrm>
          <a:prstGeom prst="rect">
            <a:avLst/>
          </a:prstGeom>
          <a:noFill/>
          <a:ln/>
        </p:spPr>
        <p:txBody>
          <a:bodyPr wrap="none" lIns="0" tIns="0" rIns="0" bIns="0" rtlCol="0" anchor="t"/>
          <a:lstStyle/>
          <a:p>
            <a:pPr marL="0" indent="0" algn="l">
              <a:lnSpc>
                <a:spcPts val="2900"/>
              </a:lnSpc>
              <a:buNone/>
            </a:pPr>
            <a:r>
              <a:rPr lang="en-US" sz="1800" dirty="0">
                <a:latin typeface="Arial Narrow" panose="020B0606020202030204" pitchFamily="34" charset="0"/>
                <a:ea typeface="Saira Medium" pitchFamily="34" charset="-122"/>
                <a:cs typeface="Saira Medium" pitchFamily="34" charset="-120"/>
              </a:rPr>
              <a:t>3</a:t>
            </a:r>
            <a:endParaRPr lang="en-US" sz="1800" dirty="0">
              <a:latin typeface="Arial Narrow" panose="020B0606020202030204" pitchFamily="34" charset="0"/>
            </a:endParaRPr>
          </a:p>
        </p:txBody>
      </p:sp>
      <p:sp>
        <p:nvSpPr>
          <p:cNvPr id="24" name="Text 22"/>
          <p:cNvSpPr/>
          <p:nvPr/>
        </p:nvSpPr>
        <p:spPr>
          <a:xfrm>
            <a:off x="8814789" y="5165298"/>
            <a:ext cx="2436376" cy="304443"/>
          </a:xfrm>
          <a:prstGeom prst="rect">
            <a:avLst/>
          </a:prstGeom>
          <a:noFill/>
          <a:ln/>
        </p:spPr>
        <p:txBody>
          <a:bodyPr wrap="none" lIns="0" tIns="0" rIns="0" bIns="0" rtlCol="0" anchor="t"/>
          <a:lstStyle/>
          <a:p>
            <a:pPr marL="0" indent="0" algn="l">
              <a:lnSpc>
                <a:spcPts val="2350"/>
              </a:lnSpc>
              <a:buNone/>
            </a:pPr>
            <a:r>
              <a:rPr lang="en-US" sz="1900" dirty="0">
                <a:latin typeface="Arial Narrow" panose="020B0606020202030204" pitchFamily="34" charset="0"/>
                <a:ea typeface="Saira Medium" pitchFamily="34" charset="-122"/>
                <a:cs typeface="Saira Medium" pitchFamily="34" charset="-120"/>
              </a:rPr>
              <a:t>PDF Processing</a:t>
            </a:r>
            <a:endParaRPr lang="en-US" sz="1900" dirty="0">
              <a:latin typeface="Arial Narrow" panose="020B0606020202030204" pitchFamily="34" charset="0"/>
            </a:endParaRPr>
          </a:p>
        </p:txBody>
      </p:sp>
      <p:sp>
        <p:nvSpPr>
          <p:cNvPr id="25" name="Text 23"/>
          <p:cNvSpPr/>
          <p:nvPr/>
        </p:nvSpPr>
        <p:spPr>
          <a:xfrm>
            <a:off x="8836697" y="5592920"/>
            <a:ext cx="3352800" cy="311825"/>
          </a:xfrm>
          <a:prstGeom prst="rect">
            <a:avLst/>
          </a:prstGeom>
          <a:noFill/>
          <a:ln/>
        </p:spPr>
        <p:txBody>
          <a:bodyPr wrap="none" lIns="0" tIns="0" rIns="0" bIns="0" rtlCol="0" anchor="t"/>
          <a:lstStyle/>
          <a:p>
            <a:pPr marL="0" indent="0" algn="l">
              <a:lnSpc>
                <a:spcPts val="2450"/>
              </a:lnSpc>
              <a:buNone/>
            </a:pPr>
            <a:r>
              <a:rPr lang="en-US" sz="1500" dirty="0">
                <a:latin typeface="Arial Narrow" panose="020B0606020202030204" pitchFamily="34" charset="0"/>
                <a:ea typeface="Roboto" pitchFamily="34" charset="-122"/>
                <a:cs typeface="Roboto" pitchFamily="34" charset="-120"/>
              </a:rPr>
              <a:t>pdf2image conversion for PDFs</a:t>
            </a:r>
            <a:endParaRPr lang="en-US" sz="1500" dirty="0">
              <a:latin typeface="Arial Narrow" panose="020B0606020202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69631" y="278093"/>
            <a:ext cx="5112434" cy="7668651"/>
          </a:xfrm>
          <a:prstGeom prst="rect">
            <a:avLst/>
          </a:prstGeom>
        </p:spPr>
      </p:pic>
      <p:sp>
        <p:nvSpPr>
          <p:cNvPr id="3" name="Text 0"/>
          <p:cNvSpPr/>
          <p:nvPr/>
        </p:nvSpPr>
        <p:spPr>
          <a:xfrm>
            <a:off x="6044505" y="974342"/>
            <a:ext cx="4295061" cy="536734"/>
          </a:xfrm>
          <a:prstGeom prst="rect">
            <a:avLst/>
          </a:prstGeom>
          <a:noFill/>
          <a:ln/>
        </p:spPr>
        <p:txBody>
          <a:bodyPr wrap="none" lIns="0" tIns="0" rIns="0" bIns="0" rtlCol="0" anchor="t"/>
          <a:lstStyle/>
          <a:p>
            <a:pPr marL="0" indent="0" algn="l">
              <a:lnSpc>
                <a:spcPts val="4200"/>
              </a:lnSpc>
              <a:buNone/>
            </a:pPr>
            <a:r>
              <a:rPr lang="en-US" sz="4850" dirty="0">
                <a:latin typeface="Arial Narrow" panose="020B0606020202030204" pitchFamily="34" charset="0"/>
                <a:ea typeface="Saira Medium" pitchFamily="34" charset="-122"/>
                <a:cs typeface="Saira Medium" pitchFamily="34" charset="-120"/>
              </a:rPr>
              <a:t>Image Preprocessing</a:t>
            </a:r>
            <a:endParaRPr lang="en-US" sz="4850" dirty="0">
              <a:latin typeface="Arial Narrow" panose="020B0606020202030204" pitchFamily="34" charset="0"/>
            </a:endParaRPr>
          </a:p>
        </p:txBody>
      </p:sp>
      <p:sp>
        <p:nvSpPr>
          <p:cNvPr id="4" name="Text 1"/>
          <p:cNvSpPr/>
          <p:nvPr/>
        </p:nvSpPr>
        <p:spPr>
          <a:xfrm>
            <a:off x="6087666" y="1892379"/>
            <a:ext cx="7941469" cy="824389"/>
          </a:xfrm>
          <a:prstGeom prst="rect">
            <a:avLst/>
          </a:prstGeom>
          <a:noFill/>
          <a:ln/>
        </p:spPr>
        <p:txBody>
          <a:bodyPr wrap="square" lIns="0" tIns="0" rIns="0" bIns="0" rtlCol="0" anchor="t"/>
          <a:lstStyle/>
          <a:p>
            <a:pPr marL="0" indent="0" algn="l">
              <a:lnSpc>
                <a:spcPts val="2150"/>
              </a:lnSpc>
              <a:buNone/>
            </a:pPr>
            <a:r>
              <a:rPr lang="en-US" sz="1350" dirty="0">
                <a:latin typeface="Arial Narrow" panose="020B0606020202030204" pitchFamily="34" charset="0"/>
                <a:ea typeface="Roboto" pitchFamily="34" charset="-122"/>
                <a:cs typeface="Roboto" pitchFamily="34" charset="-120"/>
              </a:rPr>
              <a:t>Receipt images often suffer from quality issues such as poor lighting, blur, or noise that significantly impact OCR accuracy. Our preprocessing pipeline addresses these challenges through a series of sophisticated enhancement techniques.</a:t>
            </a:r>
            <a:endParaRPr lang="en-US" sz="1350" dirty="0">
              <a:latin typeface="Arial Narrow" panose="020B0606020202030204" pitchFamily="34" charset="0"/>
            </a:endParaRPr>
          </a:p>
        </p:txBody>
      </p:sp>
      <p:pic>
        <p:nvPicPr>
          <p:cNvPr id="5" name="Image 1" descr="preencoded.png"/>
          <p:cNvPicPr>
            <a:picLocks noChangeAspect="1"/>
          </p:cNvPicPr>
          <p:nvPr/>
        </p:nvPicPr>
        <p:blipFill>
          <a:blip r:embed="rId4"/>
          <a:stretch>
            <a:fillRect/>
          </a:stretch>
        </p:blipFill>
        <p:spPr>
          <a:xfrm>
            <a:off x="6087666" y="2910007"/>
            <a:ext cx="858917" cy="1030724"/>
          </a:xfrm>
          <a:prstGeom prst="rect">
            <a:avLst/>
          </a:prstGeom>
        </p:spPr>
      </p:pic>
      <p:sp>
        <p:nvSpPr>
          <p:cNvPr id="6" name="Text 2"/>
          <p:cNvSpPr/>
          <p:nvPr/>
        </p:nvSpPr>
        <p:spPr>
          <a:xfrm>
            <a:off x="7118271" y="3081695"/>
            <a:ext cx="2147530" cy="268486"/>
          </a:xfrm>
          <a:prstGeom prst="rect">
            <a:avLst/>
          </a:prstGeom>
          <a:noFill/>
          <a:ln/>
        </p:spPr>
        <p:txBody>
          <a:bodyPr wrap="none" lIns="0" tIns="0" rIns="0" bIns="0" rtlCol="0" anchor="t"/>
          <a:lstStyle/>
          <a:p>
            <a:pPr marL="0" indent="0" algn="l">
              <a:lnSpc>
                <a:spcPts val="2100"/>
              </a:lnSpc>
              <a:buNone/>
            </a:pPr>
            <a:r>
              <a:rPr lang="en-US" sz="1650" dirty="0">
                <a:latin typeface="Arial Narrow" panose="020B0606020202030204" pitchFamily="34" charset="0"/>
                <a:ea typeface="Saira Medium" pitchFamily="34" charset="-122"/>
                <a:cs typeface="Saira Medium" pitchFamily="34" charset="-120"/>
              </a:rPr>
              <a:t>Grayscale Conversion</a:t>
            </a:r>
            <a:endParaRPr lang="en-US" sz="1650" dirty="0">
              <a:latin typeface="Arial Narrow" panose="020B0606020202030204" pitchFamily="34" charset="0"/>
            </a:endParaRPr>
          </a:p>
        </p:txBody>
      </p:sp>
      <p:sp>
        <p:nvSpPr>
          <p:cNvPr id="7" name="Text 3"/>
          <p:cNvSpPr/>
          <p:nvPr/>
        </p:nvSpPr>
        <p:spPr>
          <a:xfrm>
            <a:off x="7118271" y="3453170"/>
            <a:ext cx="6910864" cy="274796"/>
          </a:xfrm>
          <a:prstGeom prst="rect">
            <a:avLst/>
          </a:prstGeom>
          <a:noFill/>
          <a:ln/>
        </p:spPr>
        <p:txBody>
          <a:bodyPr wrap="none" lIns="0" tIns="0" rIns="0" bIns="0" rtlCol="0" anchor="t"/>
          <a:lstStyle/>
          <a:p>
            <a:pPr marL="0" indent="0" algn="l">
              <a:lnSpc>
                <a:spcPts val="2150"/>
              </a:lnSpc>
              <a:buNone/>
            </a:pPr>
            <a:r>
              <a:rPr lang="en-US" sz="1350" dirty="0">
                <a:latin typeface="Arial Narrow" panose="020B0606020202030204" pitchFamily="34" charset="0"/>
                <a:ea typeface="Roboto" pitchFamily="34" charset="-122"/>
                <a:cs typeface="Roboto" pitchFamily="34" charset="-120"/>
              </a:rPr>
              <a:t>Simplifies image data whilst preserving essential text information for processing.</a:t>
            </a:r>
            <a:endParaRPr lang="en-US" sz="1350" dirty="0">
              <a:latin typeface="Arial Narrow" panose="020B0606020202030204" pitchFamily="34" charset="0"/>
            </a:endParaRPr>
          </a:p>
        </p:txBody>
      </p:sp>
      <p:pic>
        <p:nvPicPr>
          <p:cNvPr id="8" name="Image 2" descr="preencoded.png"/>
          <p:cNvPicPr>
            <a:picLocks noChangeAspect="1"/>
          </p:cNvPicPr>
          <p:nvPr/>
        </p:nvPicPr>
        <p:blipFill>
          <a:blip r:embed="rId5"/>
          <a:stretch>
            <a:fillRect/>
          </a:stretch>
        </p:blipFill>
        <p:spPr>
          <a:xfrm>
            <a:off x="6087666" y="3940731"/>
            <a:ext cx="858917" cy="1030724"/>
          </a:xfrm>
          <a:prstGeom prst="rect">
            <a:avLst/>
          </a:prstGeom>
        </p:spPr>
      </p:pic>
      <p:sp>
        <p:nvSpPr>
          <p:cNvPr id="9" name="Text 4"/>
          <p:cNvSpPr/>
          <p:nvPr/>
        </p:nvSpPr>
        <p:spPr>
          <a:xfrm>
            <a:off x="7118271" y="4112419"/>
            <a:ext cx="2263735" cy="268486"/>
          </a:xfrm>
          <a:prstGeom prst="rect">
            <a:avLst/>
          </a:prstGeom>
          <a:noFill/>
          <a:ln/>
        </p:spPr>
        <p:txBody>
          <a:bodyPr wrap="none" lIns="0" tIns="0" rIns="0" bIns="0" rtlCol="0" anchor="t"/>
          <a:lstStyle/>
          <a:p>
            <a:pPr marL="0" indent="0" algn="l">
              <a:lnSpc>
                <a:spcPts val="2100"/>
              </a:lnSpc>
              <a:buNone/>
            </a:pPr>
            <a:r>
              <a:rPr lang="en-US" sz="1650" dirty="0">
                <a:latin typeface="Arial Narrow" panose="020B0606020202030204" pitchFamily="34" charset="0"/>
                <a:ea typeface="Saira Medium" pitchFamily="34" charset="-122"/>
                <a:cs typeface="Saira Medium" pitchFamily="34" charset="-120"/>
              </a:rPr>
              <a:t>Contrast Enhancement</a:t>
            </a:r>
            <a:endParaRPr lang="en-US" sz="1650" dirty="0">
              <a:latin typeface="Arial Narrow" panose="020B0606020202030204" pitchFamily="34" charset="0"/>
            </a:endParaRPr>
          </a:p>
        </p:txBody>
      </p:sp>
      <p:sp>
        <p:nvSpPr>
          <p:cNvPr id="10" name="Text 5"/>
          <p:cNvSpPr/>
          <p:nvPr/>
        </p:nvSpPr>
        <p:spPr>
          <a:xfrm>
            <a:off x="7118271" y="4483894"/>
            <a:ext cx="6910864" cy="274796"/>
          </a:xfrm>
          <a:prstGeom prst="rect">
            <a:avLst/>
          </a:prstGeom>
          <a:noFill/>
          <a:ln/>
        </p:spPr>
        <p:txBody>
          <a:bodyPr wrap="none" lIns="0" tIns="0" rIns="0" bIns="0" rtlCol="0" anchor="t"/>
          <a:lstStyle/>
          <a:p>
            <a:pPr marL="0" indent="0" algn="l">
              <a:lnSpc>
                <a:spcPts val="2150"/>
              </a:lnSpc>
              <a:buNone/>
            </a:pPr>
            <a:r>
              <a:rPr lang="en-US" sz="1350" dirty="0">
                <a:latin typeface="Arial Narrow" panose="020B0606020202030204" pitchFamily="34" charset="0"/>
                <a:ea typeface="Roboto" pitchFamily="34" charset="-122"/>
                <a:cs typeface="Roboto" pitchFamily="34" charset="-120"/>
              </a:rPr>
              <a:t>CLAHE algorithm improves text visibility and sharpness across varying lighting conditions.</a:t>
            </a:r>
            <a:endParaRPr lang="en-US" sz="1350" dirty="0">
              <a:latin typeface="Arial Narrow" panose="020B0606020202030204" pitchFamily="34" charset="0"/>
            </a:endParaRPr>
          </a:p>
        </p:txBody>
      </p:sp>
      <p:pic>
        <p:nvPicPr>
          <p:cNvPr id="11" name="Image 3" descr="preencoded.png"/>
          <p:cNvPicPr>
            <a:picLocks noChangeAspect="1"/>
          </p:cNvPicPr>
          <p:nvPr/>
        </p:nvPicPr>
        <p:blipFill>
          <a:blip r:embed="rId6"/>
          <a:stretch>
            <a:fillRect/>
          </a:stretch>
        </p:blipFill>
        <p:spPr>
          <a:xfrm>
            <a:off x="6087666" y="4971455"/>
            <a:ext cx="858917" cy="1030724"/>
          </a:xfrm>
          <a:prstGeom prst="rect">
            <a:avLst/>
          </a:prstGeom>
        </p:spPr>
      </p:pic>
      <p:sp>
        <p:nvSpPr>
          <p:cNvPr id="12" name="Text 6"/>
          <p:cNvSpPr/>
          <p:nvPr/>
        </p:nvSpPr>
        <p:spPr>
          <a:xfrm>
            <a:off x="7118271" y="5143143"/>
            <a:ext cx="2147530" cy="268486"/>
          </a:xfrm>
          <a:prstGeom prst="rect">
            <a:avLst/>
          </a:prstGeom>
          <a:noFill/>
          <a:ln/>
        </p:spPr>
        <p:txBody>
          <a:bodyPr wrap="none" lIns="0" tIns="0" rIns="0" bIns="0" rtlCol="0" anchor="t"/>
          <a:lstStyle/>
          <a:p>
            <a:pPr marL="0" indent="0" algn="l">
              <a:lnSpc>
                <a:spcPts val="2100"/>
              </a:lnSpc>
              <a:buNone/>
            </a:pPr>
            <a:r>
              <a:rPr lang="en-US" sz="1650" dirty="0">
                <a:latin typeface="Arial Narrow" panose="020B0606020202030204" pitchFamily="34" charset="0"/>
                <a:ea typeface="Saira Medium" pitchFamily="34" charset="-122"/>
                <a:cs typeface="Saira Medium" pitchFamily="34" charset="-120"/>
              </a:rPr>
              <a:t>Noise Removal</a:t>
            </a:r>
            <a:endParaRPr lang="en-US" sz="1650" dirty="0">
              <a:latin typeface="Arial Narrow" panose="020B0606020202030204" pitchFamily="34" charset="0"/>
            </a:endParaRPr>
          </a:p>
        </p:txBody>
      </p:sp>
      <p:sp>
        <p:nvSpPr>
          <p:cNvPr id="13" name="Text 7"/>
          <p:cNvSpPr/>
          <p:nvPr/>
        </p:nvSpPr>
        <p:spPr>
          <a:xfrm>
            <a:off x="7118271" y="5514618"/>
            <a:ext cx="6910864" cy="274796"/>
          </a:xfrm>
          <a:prstGeom prst="rect">
            <a:avLst/>
          </a:prstGeom>
          <a:noFill/>
          <a:ln/>
        </p:spPr>
        <p:txBody>
          <a:bodyPr wrap="none" lIns="0" tIns="0" rIns="0" bIns="0" rtlCol="0" anchor="t"/>
          <a:lstStyle/>
          <a:p>
            <a:pPr marL="0" indent="0" algn="l">
              <a:lnSpc>
                <a:spcPts val="2150"/>
              </a:lnSpc>
              <a:buNone/>
            </a:pPr>
            <a:r>
              <a:rPr lang="en-US" sz="1350" dirty="0">
                <a:latin typeface="Arial Narrow" panose="020B0606020202030204" pitchFamily="34" charset="0"/>
                <a:ea typeface="Roboto" pitchFamily="34" charset="-122"/>
                <a:cs typeface="Roboto" pitchFamily="34" charset="-120"/>
              </a:rPr>
              <a:t>Gaussian blur filtering eliminates unwanted artifacts and smooths image texture.</a:t>
            </a:r>
            <a:endParaRPr lang="en-US" sz="1350" dirty="0">
              <a:latin typeface="Arial Narrow" panose="020B0606020202030204" pitchFamily="34" charset="0"/>
            </a:endParaRPr>
          </a:p>
        </p:txBody>
      </p:sp>
      <p:sp>
        <p:nvSpPr>
          <p:cNvPr id="14" name="Text 8"/>
          <p:cNvSpPr/>
          <p:nvPr/>
        </p:nvSpPr>
        <p:spPr>
          <a:xfrm>
            <a:off x="6345317" y="6388656"/>
            <a:ext cx="7683817" cy="549593"/>
          </a:xfrm>
          <a:prstGeom prst="rect">
            <a:avLst/>
          </a:prstGeom>
          <a:noFill/>
          <a:ln/>
        </p:spPr>
        <p:txBody>
          <a:bodyPr wrap="square" lIns="0" tIns="0" rIns="0" bIns="0" rtlCol="0" anchor="t"/>
          <a:lstStyle/>
          <a:p>
            <a:pPr marL="0" indent="0" algn="l">
              <a:lnSpc>
                <a:spcPts val="2150"/>
              </a:lnSpc>
              <a:buNone/>
            </a:pPr>
            <a:r>
              <a:rPr lang="en-US" sz="1350" dirty="0">
                <a:latin typeface="Arial Narrow" panose="020B0606020202030204" pitchFamily="34" charset="0"/>
                <a:ea typeface="Roboto" pitchFamily="34" charset="-122"/>
                <a:cs typeface="Roboto" pitchFamily="34" charset="-120"/>
              </a:rPr>
              <a:t>Effective preprocessing can improve OCR accuracy by up to 40%, transforming challenging receipts into clean, readable documents.</a:t>
            </a:r>
            <a:endParaRPr lang="en-US" sz="1350" dirty="0">
              <a:latin typeface="Arial Narrow" panose="020B0606020202030204" pitchFamily="34" charset="0"/>
            </a:endParaRPr>
          </a:p>
        </p:txBody>
      </p:sp>
      <p:sp>
        <p:nvSpPr>
          <p:cNvPr id="15" name="Shape 9"/>
          <p:cNvSpPr/>
          <p:nvPr/>
        </p:nvSpPr>
        <p:spPr>
          <a:xfrm>
            <a:off x="6087666" y="6195417"/>
            <a:ext cx="22860" cy="936069"/>
          </a:xfrm>
          <a:prstGeom prst="rect">
            <a:avLst/>
          </a:prstGeom>
          <a:solidFill>
            <a:srgbClr val="FC8337"/>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55014" y="316521"/>
            <a:ext cx="4982309" cy="7620001"/>
          </a:xfrm>
          <a:prstGeom prst="rect">
            <a:avLst/>
          </a:prstGeom>
        </p:spPr>
      </p:pic>
      <p:sp>
        <p:nvSpPr>
          <p:cNvPr id="3" name="Text 0"/>
          <p:cNvSpPr/>
          <p:nvPr/>
        </p:nvSpPr>
        <p:spPr>
          <a:xfrm>
            <a:off x="567928" y="960120"/>
            <a:ext cx="4057174" cy="507206"/>
          </a:xfrm>
          <a:prstGeom prst="rect">
            <a:avLst/>
          </a:prstGeom>
          <a:noFill/>
          <a:ln/>
        </p:spPr>
        <p:txBody>
          <a:bodyPr wrap="none" lIns="0" tIns="0" rIns="0" bIns="0" rtlCol="0" anchor="t"/>
          <a:lstStyle/>
          <a:p>
            <a:pPr marL="0" indent="0" algn="l">
              <a:lnSpc>
                <a:spcPts val="3950"/>
              </a:lnSpc>
              <a:buNone/>
            </a:pPr>
            <a:r>
              <a:rPr lang="en-US" sz="4850" dirty="0">
                <a:latin typeface="Arial Narrow" panose="020B0606020202030204" pitchFamily="34" charset="0"/>
                <a:ea typeface="Saira Medium" pitchFamily="34" charset="-122"/>
                <a:cs typeface="Saira Medium" pitchFamily="34" charset="-120"/>
              </a:rPr>
              <a:t>OCR Text Extraction</a:t>
            </a:r>
            <a:endParaRPr lang="en-US" sz="4850" dirty="0">
              <a:latin typeface="Arial Narrow" panose="020B0606020202030204" pitchFamily="34" charset="0"/>
            </a:endParaRPr>
          </a:p>
        </p:txBody>
      </p:sp>
      <p:sp>
        <p:nvSpPr>
          <p:cNvPr id="4" name="Text 1"/>
          <p:cNvSpPr/>
          <p:nvPr/>
        </p:nvSpPr>
        <p:spPr>
          <a:xfrm>
            <a:off x="567928" y="1872972"/>
            <a:ext cx="2772489" cy="253603"/>
          </a:xfrm>
          <a:prstGeom prst="rect">
            <a:avLst/>
          </a:prstGeom>
          <a:noFill/>
          <a:ln/>
        </p:spPr>
        <p:txBody>
          <a:bodyPr wrap="none" lIns="0" tIns="0" rIns="0" bIns="0" rtlCol="0" anchor="t"/>
          <a:lstStyle/>
          <a:p>
            <a:pPr marL="0" indent="0" algn="l">
              <a:lnSpc>
                <a:spcPts val="1950"/>
              </a:lnSpc>
              <a:buNone/>
            </a:pPr>
            <a:r>
              <a:rPr lang="en-US" sz="1550" dirty="0">
                <a:latin typeface="Aptos Narrow" panose="020B0004020202020204" pitchFamily="34" charset="0"/>
                <a:ea typeface="Saira Medium" pitchFamily="34" charset="-122"/>
                <a:cs typeface="Saira Medium" pitchFamily="34" charset="-120"/>
              </a:rPr>
              <a:t>Optical Character Recognition</a:t>
            </a:r>
            <a:endParaRPr lang="en-US" sz="1550" dirty="0">
              <a:latin typeface="Aptos Narrow" panose="020B0004020202020204" pitchFamily="34" charset="0"/>
            </a:endParaRPr>
          </a:p>
        </p:txBody>
      </p:sp>
      <p:sp>
        <p:nvSpPr>
          <p:cNvPr id="5" name="Text 2"/>
          <p:cNvSpPr/>
          <p:nvPr/>
        </p:nvSpPr>
        <p:spPr>
          <a:xfrm>
            <a:off x="567928" y="2288858"/>
            <a:ext cx="3806190" cy="1557338"/>
          </a:xfrm>
          <a:prstGeom prst="rect">
            <a:avLst/>
          </a:prstGeom>
          <a:noFill/>
          <a:ln/>
        </p:spPr>
        <p:txBody>
          <a:bodyPr wrap="square" lIns="0" tIns="0" rIns="0" bIns="0" rtlCol="0" anchor="t"/>
          <a:lstStyle/>
          <a:p>
            <a:pPr marL="0" indent="0" algn="l">
              <a:lnSpc>
                <a:spcPts val="2000"/>
              </a:lnSpc>
              <a:buNone/>
            </a:pPr>
            <a:r>
              <a:rPr lang="en-US" sz="1250" dirty="0">
                <a:latin typeface="Aptos Narrow" panose="020B0004020202020204" pitchFamily="34" charset="0"/>
                <a:ea typeface="Roboto" pitchFamily="34" charset="-122"/>
                <a:cs typeface="Roboto" pitchFamily="34" charset="-120"/>
              </a:rPr>
              <a:t>At the heart of our system lies Tesseract OCR, a powerful open-source engine that converts preprocessed images into machine-readable text. The extraction process analyses character patterns, recognises text structures, and outputs formatted data.</a:t>
            </a:r>
            <a:endParaRPr lang="en-US" sz="1250" dirty="0">
              <a:latin typeface="Aptos Narrow" panose="020B0004020202020204" pitchFamily="34" charset="0"/>
            </a:endParaRPr>
          </a:p>
        </p:txBody>
      </p:sp>
      <p:sp>
        <p:nvSpPr>
          <p:cNvPr id="6" name="Text 3"/>
          <p:cNvSpPr/>
          <p:nvPr/>
        </p:nvSpPr>
        <p:spPr>
          <a:xfrm>
            <a:off x="567928" y="3992166"/>
            <a:ext cx="3806190" cy="1045845"/>
          </a:xfrm>
          <a:prstGeom prst="rect">
            <a:avLst/>
          </a:prstGeom>
          <a:noFill/>
          <a:ln/>
        </p:spPr>
        <p:txBody>
          <a:bodyPr wrap="square" lIns="0" tIns="0" rIns="0" bIns="0" rtlCol="0" anchor="t"/>
          <a:lstStyle/>
          <a:p>
            <a:pPr marL="0" indent="0" algn="l">
              <a:lnSpc>
                <a:spcPts val="2000"/>
              </a:lnSpc>
              <a:buNone/>
            </a:pPr>
            <a:r>
              <a:rPr lang="en-US" sz="1250" dirty="0">
                <a:latin typeface="Aptos Narrow" panose="020B0004020202020204" pitchFamily="34" charset="0"/>
                <a:ea typeface="Roboto" pitchFamily="34" charset="-122"/>
                <a:cs typeface="Roboto" pitchFamily="34" charset="-120"/>
              </a:rPr>
              <a:t>The </a:t>
            </a:r>
            <a:r>
              <a:rPr lang="en-US" sz="1250" dirty="0">
                <a:solidFill>
                  <a:schemeClr val="bg1"/>
                </a:solidFill>
                <a:highlight>
                  <a:srgbClr val="101010"/>
                </a:highlight>
                <a:latin typeface="Aptos Narrow" panose="020B0004020202020204" pitchFamily="34" charset="0"/>
                <a:ea typeface="Consolas" pitchFamily="34" charset="-122"/>
                <a:cs typeface="Consolas" pitchFamily="34" charset="-120"/>
              </a:rPr>
              <a:t>pytesseract.image_to_string()</a:t>
            </a:r>
            <a:r>
              <a:rPr lang="en-US" sz="1250" dirty="0">
                <a:solidFill>
                  <a:schemeClr val="bg1"/>
                </a:solidFill>
                <a:latin typeface="Aptos Narrow" panose="020B0004020202020204" pitchFamily="34" charset="0"/>
                <a:ea typeface="Roboto" pitchFamily="34" charset="-122"/>
                <a:cs typeface="Roboto" pitchFamily="34" charset="-120"/>
              </a:rPr>
              <a:t> </a:t>
            </a:r>
            <a:r>
              <a:rPr lang="en-US" sz="1250" dirty="0">
                <a:latin typeface="Aptos Narrow" panose="020B0004020202020204" pitchFamily="34" charset="0"/>
                <a:ea typeface="Roboto" pitchFamily="34" charset="-122"/>
                <a:cs typeface="Roboto" pitchFamily="34" charset="-120"/>
              </a:rPr>
              <a:t>function serves as our primary interface, processing cleaned images and returning comprehensive text output that captures all visible information from the receipt.</a:t>
            </a:r>
            <a:endParaRPr lang="en-US" sz="1250" dirty="0">
              <a:latin typeface="Aptos Narrow" panose="020B0004020202020204" pitchFamily="34" charset="0"/>
            </a:endParaRPr>
          </a:p>
        </p:txBody>
      </p:sp>
      <p:sp>
        <p:nvSpPr>
          <p:cNvPr id="7" name="Text 4"/>
          <p:cNvSpPr/>
          <p:nvPr/>
        </p:nvSpPr>
        <p:spPr>
          <a:xfrm>
            <a:off x="4777502" y="1893213"/>
            <a:ext cx="162282" cy="202763"/>
          </a:xfrm>
          <a:prstGeom prst="rect">
            <a:avLst/>
          </a:prstGeom>
          <a:noFill/>
          <a:ln/>
        </p:spPr>
        <p:txBody>
          <a:bodyPr wrap="none" lIns="0" tIns="0" rIns="0" bIns="0" rtlCol="0" anchor="t"/>
          <a:lstStyle/>
          <a:p>
            <a:pPr marL="0" indent="0" algn="l">
              <a:lnSpc>
                <a:spcPts val="2000"/>
              </a:lnSpc>
              <a:buNone/>
            </a:pPr>
            <a:r>
              <a:rPr lang="en-US" sz="1250" dirty="0">
                <a:latin typeface="Aptos Narrow" panose="020B0004020202020204" pitchFamily="34" charset="0"/>
                <a:ea typeface="Saira Light" pitchFamily="34" charset="-122"/>
                <a:cs typeface="Saira Light" pitchFamily="34" charset="-120"/>
              </a:rPr>
              <a:t>01</a:t>
            </a:r>
            <a:endParaRPr lang="en-US" sz="1250" dirty="0">
              <a:latin typeface="Aptos Narrow" panose="020B0004020202020204" pitchFamily="34" charset="0"/>
            </a:endParaRPr>
          </a:p>
        </p:txBody>
      </p:sp>
      <p:sp>
        <p:nvSpPr>
          <p:cNvPr id="8" name="Shape 5"/>
          <p:cNvSpPr/>
          <p:nvPr/>
        </p:nvSpPr>
        <p:spPr>
          <a:xfrm>
            <a:off x="4777502" y="2145983"/>
            <a:ext cx="3806190" cy="22860"/>
          </a:xfrm>
          <a:prstGeom prst="rect">
            <a:avLst/>
          </a:prstGeom>
          <a:solidFill>
            <a:srgbClr val="FC8337"/>
          </a:solidFill>
          <a:ln/>
        </p:spPr>
      </p:sp>
      <p:sp>
        <p:nvSpPr>
          <p:cNvPr id="9" name="Text 6"/>
          <p:cNvSpPr/>
          <p:nvPr/>
        </p:nvSpPr>
        <p:spPr>
          <a:xfrm>
            <a:off x="4777502" y="2272784"/>
            <a:ext cx="2028587" cy="253603"/>
          </a:xfrm>
          <a:prstGeom prst="rect">
            <a:avLst/>
          </a:prstGeom>
          <a:noFill/>
          <a:ln/>
        </p:spPr>
        <p:txBody>
          <a:bodyPr wrap="none" lIns="0" tIns="0" rIns="0" bIns="0" rtlCol="0" anchor="t"/>
          <a:lstStyle/>
          <a:p>
            <a:pPr marL="0" indent="0" algn="l">
              <a:lnSpc>
                <a:spcPts val="1950"/>
              </a:lnSpc>
              <a:buNone/>
            </a:pPr>
            <a:r>
              <a:rPr lang="en-US" sz="1550" dirty="0">
                <a:latin typeface="Aptos Narrow" panose="020B0004020202020204" pitchFamily="34" charset="0"/>
                <a:ea typeface="Saira Medium" pitchFamily="34" charset="-122"/>
                <a:cs typeface="Saira Medium" pitchFamily="34" charset="-120"/>
              </a:rPr>
              <a:t>Image Input</a:t>
            </a:r>
            <a:endParaRPr lang="en-US" sz="1550" dirty="0">
              <a:latin typeface="Aptos Narrow" panose="020B0004020202020204" pitchFamily="34" charset="0"/>
            </a:endParaRPr>
          </a:p>
        </p:txBody>
      </p:sp>
      <p:sp>
        <p:nvSpPr>
          <p:cNvPr id="10" name="Text 7"/>
          <p:cNvSpPr/>
          <p:nvPr/>
        </p:nvSpPr>
        <p:spPr>
          <a:xfrm>
            <a:off x="4777502" y="2688669"/>
            <a:ext cx="3806190" cy="259556"/>
          </a:xfrm>
          <a:prstGeom prst="rect">
            <a:avLst/>
          </a:prstGeom>
          <a:noFill/>
          <a:ln/>
        </p:spPr>
        <p:txBody>
          <a:bodyPr wrap="none" lIns="0" tIns="0" rIns="0" bIns="0" rtlCol="0" anchor="t"/>
          <a:lstStyle/>
          <a:p>
            <a:pPr marL="0" indent="0" algn="l">
              <a:lnSpc>
                <a:spcPts val="2000"/>
              </a:lnSpc>
              <a:buNone/>
            </a:pPr>
            <a:r>
              <a:rPr lang="en-US" sz="1250" dirty="0">
                <a:latin typeface="Aptos Narrow" panose="020B0004020202020204" pitchFamily="34" charset="0"/>
                <a:ea typeface="Roboto" pitchFamily="34" charset="-122"/>
                <a:cs typeface="Roboto" pitchFamily="34" charset="-120"/>
              </a:rPr>
              <a:t>Preprocessed receipt image loaded into memory</a:t>
            </a:r>
            <a:endParaRPr lang="en-US" sz="1250" dirty="0">
              <a:latin typeface="Aptos Narrow" panose="020B0004020202020204" pitchFamily="34" charset="0"/>
            </a:endParaRPr>
          </a:p>
        </p:txBody>
      </p:sp>
      <p:sp>
        <p:nvSpPr>
          <p:cNvPr id="11" name="Text 8"/>
          <p:cNvSpPr/>
          <p:nvPr/>
        </p:nvSpPr>
        <p:spPr>
          <a:xfrm>
            <a:off x="4777502" y="3232190"/>
            <a:ext cx="162282" cy="202763"/>
          </a:xfrm>
          <a:prstGeom prst="rect">
            <a:avLst/>
          </a:prstGeom>
          <a:noFill/>
          <a:ln/>
        </p:spPr>
        <p:txBody>
          <a:bodyPr wrap="none" lIns="0" tIns="0" rIns="0" bIns="0" rtlCol="0" anchor="t"/>
          <a:lstStyle/>
          <a:p>
            <a:pPr marL="0" indent="0" algn="l">
              <a:lnSpc>
                <a:spcPts val="2000"/>
              </a:lnSpc>
              <a:buNone/>
            </a:pPr>
            <a:r>
              <a:rPr lang="en-US" sz="1250" dirty="0">
                <a:latin typeface="Aptos Narrow" panose="020B0004020202020204" pitchFamily="34" charset="0"/>
                <a:ea typeface="Saira Light" pitchFamily="34" charset="-122"/>
                <a:cs typeface="Saira Light" pitchFamily="34" charset="-120"/>
              </a:rPr>
              <a:t>02</a:t>
            </a:r>
            <a:endParaRPr lang="en-US" sz="1250" dirty="0">
              <a:latin typeface="Aptos Narrow" panose="020B0004020202020204" pitchFamily="34" charset="0"/>
            </a:endParaRPr>
          </a:p>
        </p:txBody>
      </p:sp>
      <p:sp>
        <p:nvSpPr>
          <p:cNvPr id="12" name="Shape 9"/>
          <p:cNvSpPr/>
          <p:nvPr/>
        </p:nvSpPr>
        <p:spPr>
          <a:xfrm>
            <a:off x="4777502" y="3484959"/>
            <a:ext cx="3806190" cy="22860"/>
          </a:xfrm>
          <a:prstGeom prst="rect">
            <a:avLst/>
          </a:prstGeom>
          <a:solidFill>
            <a:srgbClr val="FC8337"/>
          </a:solidFill>
          <a:ln/>
        </p:spPr>
      </p:sp>
      <p:sp>
        <p:nvSpPr>
          <p:cNvPr id="13" name="Text 10"/>
          <p:cNvSpPr/>
          <p:nvPr/>
        </p:nvSpPr>
        <p:spPr>
          <a:xfrm>
            <a:off x="4777502" y="3611761"/>
            <a:ext cx="2070021" cy="253603"/>
          </a:xfrm>
          <a:prstGeom prst="rect">
            <a:avLst/>
          </a:prstGeom>
          <a:noFill/>
          <a:ln/>
        </p:spPr>
        <p:txBody>
          <a:bodyPr wrap="none" lIns="0" tIns="0" rIns="0" bIns="0" rtlCol="0" anchor="t"/>
          <a:lstStyle/>
          <a:p>
            <a:pPr marL="0" indent="0" algn="l">
              <a:lnSpc>
                <a:spcPts val="1950"/>
              </a:lnSpc>
              <a:buNone/>
            </a:pPr>
            <a:r>
              <a:rPr lang="en-US" sz="1550" dirty="0">
                <a:latin typeface="Aptos Narrow" panose="020B0004020202020204" pitchFamily="34" charset="0"/>
                <a:ea typeface="Saira Medium" pitchFamily="34" charset="-122"/>
                <a:cs typeface="Saira Medium" pitchFamily="34" charset="-120"/>
              </a:rPr>
              <a:t>Character Recognition</a:t>
            </a:r>
            <a:endParaRPr lang="en-US" sz="1550" dirty="0">
              <a:latin typeface="Aptos Narrow" panose="020B0004020202020204" pitchFamily="34" charset="0"/>
            </a:endParaRPr>
          </a:p>
        </p:txBody>
      </p:sp>
      <p:sp>
        <p:nvSpPr>
          <p:cNvPr id="14" name="Text 11"/>
          <p:cNvSpPr/>
          <p:nvPr/>
        </p:nvSpPr>
        <p:spPr>
          <a:xfrm>
            <a:off x="4777502" y="4027646"/>
            <a:ext cx="3806190" cy="259556"/>
          </a:xfrm>
          <a:prstGeom prst="rect">
            <a:avLst/>
          </a:prstGeom>
          <a:noFill/>
          <a:ln/>
        </p:spPr>
        <p:txBody>
          <a:bodyPr wrap="none" lIns="0" tIns="0" rIns="0" bIns="0" rtlCol="0" anchor="t"/>
          <a:lstStyle/>
          <a:p>
            <a:pPr marL="0" indent="0" algn="l">
              <a:lnSpc>
                <a:spcPts val="2000"/>
              </a:lnSpc>
              <a:buNone/>
            </a:pPr>
            <a:r>
              <a:rPr lang="en-US" sz="1250" dirty="0">
                <a:latin typeface="Aptos Narrow" panose="020B0004020202020204" pitchFamily="34" charset="0"/>
                <a:ea typeface="Roboto" pitchFamily="34" charset="-122"/>
                <a:cs typeface="Roboto" pitchFamily="34" charset="-120"/>
              </a:rPr>
              <a:t>Tesseract analyses and identifies text patterns</a:t>
            </a:r>
            <a:endParaRPr lang="en-US" sz="1250" dirty="0">
              <a:latin typeface="Aptos Narrow" panose="020B0004020202020204" pitchFamily="34" charset="0"/>
            </a:endParaRPr>
          </a:p>
        </p:txBody>
      </p:sp>
      <p:sp>
        <p:nvSpPr>
          <p:cNvPr id="15" name="Text 12"/>
          <p:cNvSpPr/>
          <p:nvPr/>
        </p:nvSpPr>
        <p:spPr>
          <a:xfrm>
            <a:off x="4777502" y="4571167"/>
            <a:ext cx="162282" cy="202763"/>
          </a:xfrm>
          <a:prstGeom prst="rect">
            <a:avLst/>
          </a:prstGeom>
          <a:noFill/>
          <a:ln/>
        </p:spPr>
        <p:txBody>
          <a:bodyPr wrap="none" lIns="0" tIns="0" rIns="0" bIns="0" rtlCol="0" anchor="t"/>
          <a:lstStyle/>
          <a:p>
            <a:pPr marL="0" indent="0" algn="l">
              <a:lnSpc>
                <a:spcPts val="2000"/>
              </a:lnSpc>
              <a:buNone/>
            </a:pPr>
            <a:r>
              <a:rPr lang="en-US" sz="1250" dirty="0">
                <a:latin typeface="Aptos Narrow" panose="020B0004020202020204" pitchFamily="34" charset="0"/>
                <a:ea typeface="Saira Light" pitchFamily="34" charset="-122"/>
                <a:cs typeface="Saira Light" pitchFamily="34" charset="-120"/>
              </a:rPr>
              <a:t>03</a:t>
            </a:r>
            <a:endParaRPr lang="en-US" sz="1250" dirty="0">
              <a:latin typeface="Aptos Narrow" panose="020B0004020202020204" pitchFamily="34" charset="0"/>
            </a:endParaRPr>
          </a:p>
        </p:txBody>
      </p:sp>
      <p:sp>
        <p:nvSpPr>
          <p:cNvPr id="16" name="Shape 13"/>
          <p:cNvSpPr/>
          <p:nvPr/>
        </p:nvSpPr>
        <p:spPr>
          <a:xfrm>
            <a:off x="4777502" y="4823936"/>
            <a:ext cx="3806190" cy="22860"/>
          </a:xfrm>
          <a:prstGeom prst="rect">
            <a:avLst/>
          </a:prstGeom>
          <a:solidFill>
            <a:srgbClr val="FC8337"/>
          </a:solidFill>
          <a:ln/>
        </p:spPr>
      </p:sp>
      <p:sp>
        <p:nvSpPr>
          <p:cNvPr id="17" name="Text 14"/>
          <p:cNvSpPr/>
          <p:nvPr/>
        </p:nvSpPr>
        <p:spPr>
          <a:xfrm>
            <a:off x="4777502" y="4950738"/>
            <a:ext cx="2028587" cy="253603"/>
          </a:xfrm>
          <a:prstGeom prst="rect">
            <a:avLst/>
          </a:prstGeom>
          <a:noFill/>
          <a:ln/>
        </p:spPr>
        <p:txBody>
          <a:bodyPr wrap="none" lIns="0" tIns="0" rIns="0" bIns="0" rtlCol="0" anchor="t"/>
          <a:lstStyle/>
          <a:p>
            <a:pPr marL="0" indent="0" algn="l">
              <a:lnSpc>
                <a:spcPts val="1950"/>
              </a:lnSpc>
              <a:buNone/>
            </a:pPr>
            <a:r>
              <a:rPr lang="en-US" sz="1550" dirty="0">
                <a:latin typeface="Aptos Narrow" panose="020B0004020202020204" pitchFamily="34" charset="0"/>
                <a:ea typeface="Saira Medium" pitchFamily="34" charset="-122"/>
                <a:cs typeface="Saira Medium" pitchFamily="34" charset="-120"/>
              </a:rPr>
              <a:t>Text Assembly</a:t>
            </a:r>
            <a:endParaRPr lang="en-US" sz="1550" dirty="0">
              <a:latin typeface="Aptos Narrow" panose="020B0004020202020204" pitchFamily="34" charset="0"/>
            </a:endParaRPr>
          </a:p>
        </p:txBody>
      </p:sp>
      <p:sp>
        <p:nvSpPr>
          <p:cNvPr id="18" name="Text 15"/>
          <p:cNvSpPr/>
          <p:nvPr/>
        </p:nvSpPr>
        <p:spPr>
          <a:xfrm>
            <a:off x="4777502" y="5366623"/>
            <a:ext cx="3806190" cy="259556"/>
          </a:xfrm>
          <a:prstGeom prst="rect">
            <a:avLst/>
          </a:prstGeom>
          <a:noFill/>
          <a:ln/>
        </p:spPr>
        <p:txBody>
          <a:bodyPr wrap="none" lIns="0" tIns="0" rIns="0" bIns="0" rtlCol="0" anchor="t"/>
          <a:lstStyle/>
          <a:p>
            <a:pPr marL="0" indent="0" algn="l">
              <a:lnSpc>
                <a:spcPts val="2000"/>
              </a:lnSpc>
              <a:buNone/>
            </a:pPr>
            <a:r>
              <a:rPr lang="en-US" sz="1250" dirty="0">
                <a:latin typeface="Aptos Narrow" panose="020B0004020202020204" pitchFamily="34" charset="0"/>
                <a:ea typeface="Roboto" pitchFamily="34" charset="-122"/>
                <a:cs typeface="Roboto" pitchFamily="34" charset="-120"/>
              </a:rPr>
              <a:t>Characters combined into words and sentences</a:t>
            </a:r>
            <a:endParaRPr lang="en-US" sz="1250" dirty="0">
              <a:latin typeface="Aptos Narrow" panose="020B0004020202020204" pitchFamily="34" charset="0"/>
            </a:endParaRPr>
          </a:p>
        </p:txBody>
      </p:sp>
      <p:sp>
        <p:nvSpPr>
          <p:cNvPr id="19" name="Text 16"/>
          <p:cNvSpPr/>
          <p:nvPr/>
        </p:nvSpPr>
        <p:spPr>
          <a:xfrm>
            <a:off x="4777502" y="5910143"/>
            <a:ext cx="162282" cy="202763"/>
          </a:xfrm>
          <a:prstGeom prst="rect">
            <a:avLst/>
          </a:prstGeom>
          <a:noFill/>
          <a:ln/>
        </p:spPr>
        <p:txBody>
          <a:bodyPr wrap="none" lIns="0" tIns="0" rIns="0" bIns="0" rtlCol="0" anchor="t"/>
          <a:lstStyle/>
          <a:p>
            <a:pPr marL="0" indent="0" algn="l">
              <a:lnSpc>
                <a:spcPts val="2000"/>
              </a:lnSpc>
              <a:buNone/>
            </a:pPr>
            <a:r>
              <a:rPr lang="en-US" sz="1250" dirty="0">
                <a:latin typeface="Aptos Narrow" panose="020B0004020202020204" pitchFamily="34" charset="0"/>
                <a:ea typeface="Saira Light" pitchFamily="34" charset="-122"/>
                <a:cs typeface="Saira Light" pitchFamily="34" charset="-120"/>
              </a:rPr>
              <a:t>04</a:t>
            </a:r>
            <a:endParaRPr lang="en-US" sz="1250" dirty="0">
              <a:latin typeface="Aptos Narrow" panose="020B0004020202020204" pitchFamily="34" charset="0"/>
            </a:endParaRPr>
          </a:p>
        </p:txBody>
      </p:sp>
      <p:sp>
        <p:nvSpPr>
          <p:cNvPr id="20" name="Shape 17"/>
          <p:cNvSpPr/>
          <p:nvPr/>
        </p:nvSpPr>
        <p:spPr>
          <a:xfrm>
            <a:off x="4777502" y="6162913"/>
            <a:ext cx="3806190" cy="22860"/>
          </a:xfrm>
          <a:prstGeom prst="rect">
            <a:avLst/>
          </a:prstGeom>
          <a:solidFill>
            <a:srgbClr val="FC8337"/>
          </a:solidFill>
          <a:ln/>
        </p:spPr>
      </p:sp>
      <p:sp>
        <p:nvSpPr>
          <p:cNvPr id="21" name="Text 18"/>
          <p:cNvSpPr/>
          <p:nvPr/>
        </p:nvSpPr>
        <p:spPr>
          <a:xfrm>
            <a:off x="4777502" y="6289715"/>
            <a:ext cx="2028587" cy="253603"/>
          </a:xfrm>
          <a:prstGeom prst="rect">
            <a:avLst/>
          </a:prstGeom>
          <a:noFill/>
          <a:ln/>
        </p:spPr>
        <p:txBody>
          <a:bodyPr wrap="none" lIns="0" tIns="0" rIns="0" bIns="0" rtlCol="0" anchor="t"/>
          <a:lstStyle/>
          <a:p>
            <a:pPr marL="0" indent="0" algn="l">
              <a:lnSpc>
                <a:spcPts val="1950"/>
              </a:lnSpc>
              <a:buNone/>
            </a:pPr>
            <a:r>
              <a:rPr lang="en-US" sz="1550" dirty="0">
                <a:latin typeface="Aptos Narrow" panose="020B0004020202020204" pitchFamily="34" charset="0"/>
                <a:ea typeface="Saira Medium" pitchFamily="34" charset="-122"/>
                <a:cs typeface="Saira Medium" pitchFamily="34" charset="-120"/>
              </a:rPr>
              <a:t>Output Generation</a:t>
            </a:r>
            <a:endParaRPr lang="en-US" sz="1550" dirty="0">
              <a:latin typeface="Aptos Narrow" panose="020B0004020202020204" pitchFamily="34" charset="0"/>
            </a:endParaRPr>
          </a:p>
        </p:txBody>
      </p:sp>
      <p:sp>
        <p:nvSpPr>
          <p:cNvPr id="22" name="Text 19"/>
          <p:cNvSpPr/>
          <p:nvPr/>
        </p:nvSpPr>
        <p:spPr>
          <a:xfrm>
            <a:off x="4777502" y="6705600"/>
            <a:ext cx="3806190" cy="259556"/>
          </a:xfrm>
          <a:prstGeom prst="rect">
            <a:avLst/>
          </a:prstGeom>
          <a:noFill/>
          <a:ln/>
        </p:spPr>
        <p:txBody>
          <a:bodyPr wrap="none" lIns="0" tIns="0" rIns="0" bIns="0" rtlCol="0" anchor="t"/>
          <a:lstStyle/>
          <a:p>
            <a:pPr marL="0" indent="0" algn="l">
              <a:lnSpc>
                <a:spcPts val="2000"/>
              </a:lnSpc>
              <a:buNone/>
            </a:pPr>
            <a:r>
              <a:rPr lang="en-US" sz="1250" dirty="0">
                <a:latin typeface="Aptos Narrow" panose="020B0004020202020204" pitchFamily="34" charset="0"/>
                <a:ea typeface="Roboto" pitchFamily="34" charset="-122"/>
                <a:cs typeface="Roboto" pitchFamily="34" charset="-120"/>
              </a:rPr>
              <a:t>Structured text data returned for processing</a:t>
            </a:r>
            <a:endParaRPr lang="en-US" sz="1250" dirty="0">
              <a:latin typeface="Aptos Narrow" panose="020B00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212580" y="331470"/>
            <a:ext cx="5113020" cy="7669530"/>
          </a:xfrm>
          <a:prstGeom prst="rect">
            <a:avLst/>
          </a:prstGeom>
        </p:spPr>
      </p:pic>
      <p:sp>
        <p:nvSpPr>
          <p:cNvPr id="3" name="Text 0"/>
          <p:cNvSpPr/>
          <p:nvPr/>
        </p:nvSpPr>
        <p:spPr>
          <a:xfrm>
            <a:off x="629960" y="604735"/>
            <a:ext cx="4336971" cy="542092"/>
          </a:xfrm>
          <a:prstGeom prst="rect">
            <a:avLst/>
          </a:prstGeom>
          <a:noFill/>
          <a:ln/>
        </p:spPr>
        <p:txBody>
          <a:bodyPr wrap="none" lIns="0" tIns="0" rIns="0" bIns="0" rtlCol="0" anchor="t"/>
          <a:lstStyle/>
          <a:p>
            <a:pPr marL="0" indent="0" algn="l">
              <a:lnSpc>
                <a:spcPts val="4250"/>
              </a:lnSpc>
              <a:buNone/>
            </a:pPr>
            <a:r>
              <a:rPr lang="en-US" sz="4850" dirty="0">
                <a:latin typeface="Arial Narrow" panose="020B0606020202030204" pitchFamily="34" charset="0"/>
                <a:ea typeface="Saira Medium" pitchFamily="34" charset="-122"/>
                <a:cs typeface="Saira Medium" pitchFamily="34" charset="-120"/>
              </a:rPr>
              <a:t>Sample Output</a:t>
            </a:r>
            <a:endParaRPr lang="en-US" sz="4850" dirty="0">
              <a:latin typeface="Arial Narrow" panose="020B0606020202030204" pitchFamily="34" charset="0"/>
            </a:endParaRPr>
          </a:p>
        </p:txBody>
      </p:sp>
      <p:sp>
        <p:nvSpPr>
          <p:cNvPr id="4" name="Text 1"/>
          <p:cNvSpPr/>
          <p:nvPr/>
        </p:nvSpPr>
        <p:spPr>
          <a:xfrm>
            <a:off x="607100" y="1288086"/>
            <a:ext cx="7929801" cy="555069"/>
          </a:xfrm>
          <a:prstGeom prst="rect">
            <a:avLst/>
          </a:prstGeom>
          <a:noFill/>
          <a:ln/>
        </p:spPr>
        <p:txBody>
          <a:bodyPr wrap="square" lIns="0" tIns="0" rIns="0" bIns="0" rtlCol="0" anchor="t"/>
          <a:lstStyle/>
          <a:p>
            <a:pPr marL="0" indent="0" algn="l">
              <a:lnSpc>
                <a:spcPts val="2150"/>
              </a:lnSpc>
              <a:buNone/>
            </a:pPr>
            <a:r>
              <a:rPr lang="en-US" sz="1350" dirty="0">
                <a:latin typeface="Arial Narrow" panose="020B0606020202030204" pitchFamily="34" charset="0"/>
                <a:ea typeface="Roboto" pitchFamily="34" charset="-122"/>
                <a:cs typeface="Roboto" pitchFamily="34" charset="-120"/>
              </a:rPr>
              <a:t>The OCR extraction process successfully captures critical information from receipts, transforming visual data into structured text that can be further analysed and processed.</a:t>
            </a:r>
            <a:endParaRPr lang="en-US" sz="1350" dirty="0">
              <a:latin typeface="Arial Narrow" panose="020B0606020202030204" pitchFamily="34" charset="0"/>
            </a:endParaRPr>
          </a:p>
        </p:txBody>
      </p:sp>
      <p:sp>
        <p:nvSpPr>
          <p:cNvPr id="6" name="Shape 3"/>
          <p:cNvSpPr/>
          <p:nvPr/>
        </p:nvSpPr>
        <p:spPr>
          <a:xfrm>
            <a:off x="607100" y="2130478"/>
            <a:ext cx="91440" cy="1045250"/>
          </a:xfrm>
          <a:prstGeom prst="roundRect">
            <a:avLst>
              <a:gd name="adj" fmla="val 170748"/>
            </a:avLst>
          </a:prstGeom>
          <a:solidFill>
            <a:srgbClr val="FC8337"/>
          </a:solidFill>
          <a:ln/>
        </p:spPr>
      </p:sp>
      <p:sp>
        <p:nvSpPr>
          <p:cNvPr id="7" name="Text 4"/>
          <p:cNvSpPr/>
          <p:nvPr/>
        </p:nvSpPr>
        <p:spPr>
          <a:xfrm>
            <a:off x="842248" y="2156384"/>
            <a:ext cx="2198251" cy="270986"/>
          </a:xfrm>
          <a:prstGeom prst="rect">
            <a:avLst/>
          </a:prstGeom>
          <a:noFill/>
          <a:ln/>
        </p:spPr>
        <p:txBody>
          <a:bodyPr wrap="none" lIns="0" tIns="0" rIns="0" bIns="0" rtlCol="0" anchor="t"/>
          <a:lstStyle/>
          <a:p>
            <a:pPr marL="0" indent="0" algn="l">
              <a:lnSpc>
                <a:spcPts val="2100"/>
              </a:lnSpc>
              <a:buNone/>
            </a:pPr>
            <a:r>
              <a:rPr lang="en-US" sz="1700" dirty="0">
                <a:latin typeface="Arial Narrow" panose="020B0606020202030204" pitchFamily="34" charset="0"/>
                <a:ea typeface="Saira Medium" pitchFamily="34" charset="-122"/>
                <a:cs typeface="Saira Medium" pitchFamily="34" charset="-120"/>
              </a:rPr>
              <a:t>Merchant Information</a:t>
            </a:r>
            <a:endParaRPr lang="en-US" sz="1700" dirty="0">
              <a:latin typeface="Arial Narrow" panose="020B0606020202030204" pitchFamily="34" charset="0"/>
            </a:endParaRPr>
          </a:p>
        </p:txBody>
      </p:sp>
      <p:sp>
        <p:nvSpPr>
          <p:cNvPr id="8" name="Text 5"/>
          <p:cNvSpPr/>
          <p:nvPr/>
        </p:nvSpPr>
        <p:spPr>
          <a:xfrm>
            <a:off x="872014" y="2481661"/>
            <a:ext cx="7468553" cy="277535"/>
          </a:xfrm>
          <a:prstGeom prst="rect">
            <a:avLst/>
          </a:prstGeom>
          <a:noFill/>
          <a:ln/>
        </p:spPr>
        <p:txBody>
          <a:bodyPr wrap="none" lIns="0" tIns="0" rIns="0" bIns="0" rtlCol="0" anchor="t"/>
          <a:lstStyle/>
          <a:p>
            <a:pPr marL="0" indent="0" algn="l">
              <a:lnSpc>
                <a:spcPts val="2150"/>
              </a:lnSpc>
              <a:buNone/>
            </a:pPr>
            <a:r>
              <a:rPr lang="en-US" sz="1350" dirty="0">
                <a:latin typeface="Arial Narrow" panose="020B0606020202030204" pitchFamily="34" charset="0"/>
                <a:ea typeface="Roboto" pitchFamily="34" charset="-122"/>
                <a:cs typeface="Roboto" pitchFamily="34" charset="-120"/>
              </a:rPr>
              <a:t>Business name, location, and contact details extracted from receipt header.</a:t>
            </a:r>
            <a:endParaRPr lang="en-US" sz="1350" dirty="0">
              <a:latin typeface="Arial Narrow" panose="020B0606020202030204" pitchFamily="34" charset="0"/>
            </a:endParaRPr>
          </a:p>
        </p:txBody>
      </p:sp>
      <p:sp>
        <p:nvSpPr>
          <p:cNvPr id="10" name="Shape 7"/>
          <p:cNvSpPr/>
          <p:nvPr/>
        </p:nvSpPr>
        <p:spPr>
          <a:xfrm>
            <a:off x="607100" y="3463051"/>
            <a:ext cx="91440" cy="1045250"/>
          </a:xfrm>
          <a:prstGeom prst="roundRect">
            <a:avLst>
              <a:gd name="adj" fmla="val 170748"/>
            </a:avLst>
          </a:prstGeom>
          <a:solidFill>
            <a:srgbClr val="FC8337"/>
          </a:solidFill>
          <a:ln/>
        </p:spPr>
      </p:sp>
      <p:sp>
        <p:nvSpPr>
          <p:cNvPr id="11" name="Text 8"/>
          <p:cNvSpPr/>
          <p:nvPr/>
        </p:nvSpPr>
        <p:spPr>
          <a:xfrm>
            <a:off x="872014" y="3509627"/>
            <a:ext cx="2168485" cy="270986"/>
          </a:xfrm>
          <a:prstGeom prst="rect">
            <a:avLst/>
          </a:prstGeom>
          <a:noFill/>
          <a:ln/>
        </p:spPr>
        <p:txBody>
          <a:bodyPr wrap="none" lIns="0" tIns="0" rIns="0" bIns="0" rtlCol="0" anchor="t"/>
          <a:lstStyle/>
          <a:p>
            <a:pPr marL="0" indent="0" algn="l">
              <a:lnSpc>
                <a:spcPts val="2100"/>
              </a:lnSpc>
              <a:buNone/>
            </a:pPr>
            <a:r>
              <a:rPr lang="en-US" sz="1700" dirty="0">
                <a:latin typeface="Arial Narrow" panose="020B0606020202030204" pitchFamily="34" charset="0"/>
                <a:ea typeface="Saira Medium" pitchFamily="34" charset="-122"/>
                <a:cs typeface="Saira Medium" pitchFamily="34" charset="-120"/>
              </a:rPr>
              <a:t>Transaction Details</a:t>
            </a:r>
            <a:endParaRPr lang="en-US" sz="1700" dirty="0">
              <a:latin typeface="Arial Narrow" panose="020B0606020202030204" pitchFamily="34" charset="0"/>
            </a:endParaRPr>
          </a:p>
        </p:txBody>
      </p:sp>
      <p:sp>
        <p:nvSpPr>
          <p:cNvPr id="12" name="Text 9"/>
          <p:cNvSpPr/>
          <p:nvPr/>
        </p:nvSpPr>
        <p:spPr>
          <a:xfrm>
            <a:off x="867251" y="3862632"/>
            <a:ext cx="7468553" cy="277535"/>
          </a:xfrm>
          <a:prstGeom prst="rect">
            <a:avLst/>
          </a:prstGeom>
          <a:noFill/>
          <a:ln/>
        </p:spPr>
        <p:txBody>
          <a:bodyPr wrap="none" lIns="0" tIns="0" rIns="0" bIns="0" rtlCol="0" anchor="t"/>
          <a:lstStyle/>
          <a:p>
            <a:pPr marL="0" indent="0" algn="l">
              <a:lnSpc>
                <a:spcPts val="2150"/>
              </a:lnSpc>
              <a:buNone/>
            </a:pPr>
            <a:r>
              <a:rPr lang="en-US" sz="1350" dirty="0">
                <a:latin typeface="Arial Narrow" panose="020B0606020202030204" pitchFamily="34" charset="0"/>
                <a:ea typeface="Roboto" pitchFamily="34" charset="-122"/>
                <a:cs typeface="Roboto" pitchFamily="34" charset="-120"/>
              </a:rPr>
              <a:t>Date, time, and transaction reference numbers captured accurately.</a:t>
            </a:r>
            <a:endParaRPr lang="en-US" sz="1350" dirty="0">
              <a:latin typeface="Arial Narrow" panose="020B0606020202030204" pitchFamily="34" charset="0"/>
            </a:endParaRPr>
          </a:p>
        </p:txBody>
      </p:sp>
      <p:sp>
        <p:nvSpPr>
          <p:cNvPr id="14" name="Shape 11"/>
          <p:cNvSpPr/>
          <p:nvPr/>
        </p:nvSpPr>
        <p:spPr>
          <a:xfrm>
            <a:off x="607100" y="4884332"/>
            <a:ext cx="91440" cy="1045250"/>
          </a:xfrm>
          <a:prstGeom prst="roundRect">
            <a:avLst>
              <a:gd name="adj" fmla="val 170748"/>
            </a:avLst>
          </a:prstGeom>
          <a:solidFill>
            <a:srgbClr val="FC8337"/>
          </a:solidFill>
          <a:ln/>
        </p:spPr>
        <p:txBody>
          <a:bodyPr/>
          <a:lstStyle/>
          <a:p>
            <a:endParaRPr lang="en-IN" dirty="0"/>
          </a:p>
        </p:txBody>
      </p:sp>
      <p:sp>
        <p:nvSpPr>
          <p:cNvPr id="15" name="Text 12"/>
          <p:cNvSpPr/>
          <p:nvPr/>
        </p:nvSpPr>
        <p:spPr>
          <a:xfrm>
            <a:off x="842248" y="4959195"/>
            <a:ext cx="2168485" cy="270986"/>
          </a:xfrm>
          <a:prstGeom prst="rect">
            <a:avLst/>
          </a:prstGeom>
          <a:noFill/>
          <a:ln/>
        </p:spPr>
        <p:txBody>
          <a:bodyPr wrap="none" lIns="0" tIns="0" rIns="0" bIns="0" rtlCol="0" anchor="t"/>
          <a:lstStyle/>
          <a:p>
            <a:pPr marL="0" indent="0" algn="l">
              <a:lnSpc>
                <a:spcPts val="2100"/>
              </a:lnSpc>
              <a:buNone/>
            </a:pPr>
            <a:r>
              <a:rPr lang="en-US" sz="1700" dirty="0">
                <a:latin typeface="Arial Narrow" panose="020B0606020202030204" pitchFamily="34" charset="0"/>
                <a:ea typeface="Saira Medium" pitchFamily="34" charset="-122"/>
                <a:cs typeface="Saira Medium" pitchFamily="34" charset="-120"/>
              </a:rPr>
              <a:t>Financial Data</a:t>
            </a:r>
            <a:endParaRPr lang="en-US" sz="1700" dirty="0">
              <a:latin typeface="Arial Narrow" panose="020B0606020202030204" pitchFamily="34" charset="0"/>
            </a:endParaRPr>
          </a:p>
        </p:txBody>
      </p:sp>
      <p:sp>
        <p:nvSpPr>
          <p:cNvPr id="16" name="Text 13"/>
          <p:cNvSpPr/>
          <p:nvPr/>
        </p:nvSpPr>
        <p:spPr>
          <a:xfrm>
            <a:off x="837723" y="5283106"/>
            <a:ext cx="7468553" cy="277535"/>
          </a:xfrm>
          <a:prstGeom prst="rect">
            <a:avLst/>
          </a:prstGeom>
          <a:noFill/>
          <a:ln/>
        </p:spPr>
        <p:txBody>
          <a:bodyPr wrap="none" lIns="0" tIns="0" rIns="0" bIns="0" rtlCol="0" anchor="t"/>
          <a:lstStyle/>
          <a:p>
            <a:pPr marL="0" indent="0" algn="l">
              <a:lnSpc>
                <a:spcPts val="2150"/>
              </a:lnSpc>
              <a:buNone/>
            </a:pPr>
            <a:r>
              <a:rPr lang="en-US" sz="1350" dirty="0">
                <a:latin typeface="Arial Narrow" panose="020B0606020202030204" pitchFamily="34" charset="0"/>
                <a:ea typeface="Roboto" pitchFamily="34" charset="-122"/>
                <a:cs typeface="Roboto" pitchFamily="34" charset="-120"/>
              </a:rPr>
              <a:t>Total amount, tax breakdown, and payment method information extracted.</a:t>
            </a:r>
            <a:endParaRPr lang="en-US" sz="1350" dirty="0">
              <a:latin typeface="Arial Narrow" panose="020B0606020202030204" pitchFamily="34" charset="0"/>
            </a:endParaRPr>
          </a:p>
        </p:txBody>
      </p:sp>
      <p:sp>
        <p:nvSpPr>
          <p:cNvPr id="17" name="Text 14"/>
          <p:cNvSpPr/>
          <p:nvPr/>
        </p:nvSpPr>
        <p:spPr>
          <a:xfrm>
            <a:off x="837723" y="6173670"/>
            <a:ext cx="7669649" cy="277535"/>
          </a:xfrm>
          <a:prstGeom prst="rect">
            <a:avLst/>
          </a:prstGeom>
          <a:noFill/>
          <a:ln/>
        </p:spPr>
        <p:txBody>
          <a:bodyPr wrap="none" lIns="0" tIns="0" rIns="0" bIns="0" rtlCol="0" anchor="t"/>
          <a:lstStyle/>
          <a:p>
            <a:pPr marL="0" indent="0" algn="l">
              <a:lnSpc>
                <a:spcPts val="2150"/>
              </a:lnSpc>
              <a:buNone/>
            </a:pPr>
            <a:r>
              <a:rPr lang="en-US" sz="1350" dirty="0">
                <a:latin typeface="Arial Narrow" panose="020B0606020202030204" pitchFamily="34" charset="0"/>
                <a:ea typeface="Roboto" pitchFamily="34" charset="-122"/>
                <a:cs typeface="Roboto" pitchFamily="34" charset="-120"/>
              </a:rPr>
              <a:t>Example extracted text: "ABC Supermarket | Date: 15/03/2024 | Time: 14:30 | Total: ₹1,250.00"</a:t>
            </a:r>
            <a:endParaRPr lang="en-US" sz="1350" dirty="0">
              <a:latin typeface="Arial Narrow" panose="020B0606020202030204" pitchFamily="34" charset="0"/>
            </a:endParaRPr>
          </a:p>
        </p:txBody>
      </p:sp>
      <p:sp>
        <p:nvSpPr>
          <p:cNvPr id="18" name="Shape 15"/>
          <p:cNvSpPr/>
          <p:nvPr/>
        </p:nvSpPr>
        <p:spPr>
          <a:xfrm>
            <a:off x="618530" y="6168251"/>
            <a:ext cx="22860" cy="667822"/>
          </a:xfrm>
          <a:prstGeom prst="rect">
            <a:avLst/>
          </a:prstGeom>
          <a:solidFill>
            <a:srgbClr val="FC8337"/>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423398" y="815651"/>
            <a:ext cx="4681061" cy="585192"/>
          </a:xfrm>
          <a:prstGeom prst="rect">
            <a:avLst/>
          </a:prstGeom>
          <a:noFill/>
          <a:ln/>
        </p:spPr>
        <p:txBody>
          <a:bodyPr wrap="none" lIns="0" tIns="0" rIns="0" bIns="0" rtlCol="0" anchor="t"/>
          <a:lstStyle/>
          <a:p>
            <a:pPr marL="0" indent="0" algn="l">
              <a:lnSpc>
                <a:spcPts val="4600"/>
              </a:lnSpc>
              <a:buNone/>
            </a:pPr>
            <a:r>
              <a:rPr lang="en-US" sz="4850" dirty="0">
                <a:latin typeface="Arial Narrow" panose="020B0606020202030204" pitchFamily="34" charset="0"/>
                <a:ea typeface="Saira Medium" pitchFamily="34" charset="-122"/>
                <a:cs typeface="Saira Medium" pitchFamily="34" charset="-120"/>
              </a:rPr>
              <a:t>Milestone 1 Status</a:t>
            </a:r>
            <a:endParaRPr lang="en-US" sz="4850" dirty="0">
              <a:latin typeface="Arial Narrow" panose="020B0606020202030204" pitchFamily="34" charset="0"/>
            </a:endParaRPr>
          </a:p>
        </p:txBody>
      </p:sp>
      <p:sp>
        <p:nvSpPr>
          <p:cNvPr id="3" name="Text 1"/>
          <p:cNvSpPr/>
          <p:nvPr/>
        </p:nvSpPr>
        <p:spPr>
          <a:xfrm>
            <a:off x="2423219" y="1557755"/>
            <a:ext cx="9783604" cy="599123"/>
          </a:xfrm>
          <a:prstGeom prst="rect">
            <a:avLst/>
          </a:prstGeom>
          <a:noFill/>
          <a:ln/>
        </p:spPr>
        <p:txBody>
          <a:bodyPr wrap="square" lIns="0" tIns="0" rIns="0" bIns="0" rtlCol="0" anchor="t"/>
          <a:lstStyle/>
          <a:p>
            <a:pPr marL="0" indent="0" algn="l">
              <a:lnSpc>
                <a:spcPts val="2350"/>
              </a:lnSpc>
              <a:buNone/>
            </a:pPr>
            <a:r>
              <a:rPr lang="en-US" sz="1450" dirty="0">
                <a:latin typeface="Arial Narrow" panose="020B0606020202030204" pitchFamily="34" charset="0"/>
                <a:ea typeface="Roboto" pitchFamily="34" charset="-122"/>
                <a:cs typeface="Roboto" pitchFamily="34" charset="-120"/>
              </a:rPr>
              <a:t>We have successfully completed all objectives for Milestone 1, establishing a robust foundation for receipt digitisation. Each component has been thoroughly tested and validated to ensure reliable performance.</a:t>
            </a:r>
            <a:endParaRPr lang="en-US" sz="1450" dirty="0">
              <a:latin typeface="Arial Narrow" panose="020B0606020202030204" pitchFamily="34" charset="0"/>
            </a:endParaRPr>
          </a:p>
        </p:txBody>
      </p:sp>
      <p:sp>
        <p:nvSpPr>
          <p:cNvPr id="4" name="Text 2"/>
          <p:cNvSpPr/>
          <p:nvPr/>
        </p:nvSpPr>
        <p:spPr>
          <a:xfrm>
            <a:off x="2824401" y="3502343"/>
            <a:ext cx="2303026" cy="468035"/>
          </a:xfrm>
          <a:prstGeom prst="rect">
            <a:avLst/>
          </a:prstGeom>
          <a:noFill/>
          <a:ln/>
        </p:spPr>
        <p:txBody>
          <a:bodyPr wrap="none" lIns="0" tIns="0" rIns="0" bIns="0" rtlCol="0" anchor="t"/>
          <a:lstStyle/>
          <a:p>
            <a:pPr marL="0" indent="0" algn="ctr">
              <a:lnSpc>
                <a:spcPts val="3650"/>
              </a:lnSpc>
              <a:buNone/>
            </a:pPr>
            <a:r>
              <a:rPr lang="en-US" sz="3650" dirty="0">
                <a:latin typeface="Arial Narrow" panose="020B0606020202030204" pitchFamily="34" charset="0"/>
                <a:ea typeface="Saira Medium" pitchFamily="34" charset="-122"/>
                <a:cs typeface="Saira Medium" pitchFamily="34" charset="-120"/>
              </a:rPr>
              <a:t>100%</a:t>
            </a:r>
            <a:endParaRPr lang="en-US" sz="3650" dirty="0">
              <a:latin typeface="Arial Narrow" panose="020B0606020202030204" pitchFamily="34" charset="0"/>
            </a:endParaRPr>
          </a:p>
        </p:txBody>
      </p:sp>
      <p:pic>
        <p:nvPicPr>
          <p:cNvPr id="5" name="Image 0" descr="preencoded.png"/>
          <p:cNvPicPr>
            <a:picLocks noChangeAspect="1"/>
          </p:cNvPicPr>
          <p:nvPr/>
        </p:nvPicPr>
        <p:blipFill>
          <a:blip r:embed="rId3"/>
          <a:stretch>
            <a:fillRect/>
          </a:stretch>
        </p:blipFill>
        <p:spPr>
          <a:xfrm>
            <a:off x="2900226" y="2717167"/>
            <a:ext cx="2151376" cy="2151376"/>
          </a:xfrm>
          <a:prstGeom prst="rect">
            <a:avLst/>
          </a:prstGeom>
        </p:spPr>
      </p:pic>
      <p:sp>
        <p:nvSpPr>
          <p:cNvPr id="6" name="Text 3"/>
          <p:cNvSpPr/>
          <p:nvPr/>
        </p:nvSpPr>
        <p:spPr>
          <a:xfrm>
            <a:off x="2805708" y="5374719"/>
            <a:ext cx="2340531" cy="292537"/>
          </a:xfrm>
          <a:prstGeom prst="rect">
            <a:avLst/>
          </a:prstGeom>
          <a:noFill/>
          <a:ln/>
        </p:spPr>
        <p:txBody>
          <a:bodyPr wrap="none" lIns="0" tIns="0" rIns="0" bIns="0" rtlCol="0" anchor="t"/>
          <a:lstStyle/>
          <a:p>
            <a:pPr marL="0" indent="0" algn="ctr">
              <a:lnSpc>
                <a:spcPts val="2300"/>
              </a:lnSpc>
              <a:buNone/>
            </a:pPr>
            <a:r>
              <a:rPr lang="en-US" sz="1800" dirty="0">
                <a:latin typeface="Arial Narrow" panose="020B0606020202030204" pitchFamily="34" charset="0"/>
                <a:ea typeface="Saira Medium" pitchFamily="34" charset="-122"/>
                <a:cs typeface="Saira Medium" pitchFamily="34" charset="-120"/>
              </a:rPr>
              <a:t>File Upload</a:t>
            </a:r>
            <a:endParaRPr lang="en-US" sz="1800" dirty="0">
              <a:latin typeface="Arial Narrow" panose="020B0606020202030204" pitchFamily="34" charset="0"/>
            </a:endParaRPr>
          </a:p>
        </p:txBody>
      </p:sp>
      <p:sp>
        <p:nvSpPr>
          <p:cNvPr id="7" name="Text 4"/>
          <p:cNvSpPr/>
          <p:nvPr/>
        </p:nvSpPr>
        <p:spPr>
          <a:xfrm>
            <a:off x="2423398" y="5779532"/>
            <a:ext cx="3105150" cy="299561"/>
          </a:xfrm>
          <a:prstGeom prst="rect">
            <a:avLst/>
          </a:prstGeom>
          <a:noFill/>
          <a:ln/>
        </p:spPr>
        <p:txBody>
          <a:bodyPr wrap="none" lIns="0" tIns="0" rIns="0" bIns="0" rtlCol="0" anchor="t"/>
          <a:lstStyle/>
          <a:p>
            <a:pPr marL="0" indent="0" algn="ctr">
              <a:lnSpc>
                <a:spcPts val="2350"/>
              </a:lnSpc>
              <a:buNone/>
            </a:pPr>
            <a:r>
              <a:rPr lang="en-US" sz="1450" dirty="0">
                <a:latin typeface="Arial Narrow" panose="020B0606020202030204" pitchFamily="34" charset="0"/>
                <a:ea typeface="Roboto" pitchFamily="34" charset="-122"/>
                <a:cs typeface="Roboto" pitchFamily="34" charset="-120"/>
              </a:rPr>
              <a:t>Multi-format support implemented</a:t>
            </a:r>
            <a:endParaRPr lang="en-US" sz="1450" dirty="0">
              <a:latin typeface="Arial Narrow" panose="020B0606020202030204" pitchFamily="34" charset="0"/>
            </a:endParaRPr>
          </a:p>
        </p:txBody>
      </p:sp>
      <p:sp>
        <p:nvSpPr>
          <p:cNvPr id="8" name="Text 5"/>
          <p:cNvSpPr/>
          <p:nvPr/>
        </p:nvSpPr>
        <p:spPr>
          <a:xfrm>
            <a:off x="6163508" y="3502343"/>
            <a:ext cx="2303026" cy="468035"/>
          </a:xfrm>
          <a:prstGeom prst="rect">
            <a:avLst/>
          </a:prstGeom>
          <a:noFill/>
          <a:ln/>
        </p:spPr>
        <p:txBody>
          <a:bodyPr wrap="none" lIns="0" tIns="0" rIns="0" bIns="0" rtlCol="0" anchor="t"/>
          <a:lstStyle/>
          <a:p>
            <a:pPr marL="0" indent="0" algn="ctr">
              <a:lnSpc>
                <a:spcPts val="3650"/>
              </a:lnSpc>
              <a:buNone/>
            </a:pPr>
            <a:r>
              <a:rPr lang="en-US" sz="3650" dirty="0">
                <a:latin typeface="Arial Narrow" panose="020B0606020202030204" pitchFamily="34" charset="0"/>
                <a:ea typeface="Saira Medium" pitchFamily="34" charset="-122"/>
                <a:cs typeface="Saira Medium" pitchFamily="34" charset="-120"/>
              </a:rPr>
              <a:t>100%</a:t>
            </a:r>
            <a:endParaRPr lang="en-US" sz="3650" dirty="0">
              <a:latin typeface="Arial Narrow" panose="020B0606020202030204" pitchFamily="34" charset="0"/>
            </a:endParaRPr>
          </a:p>
        </p:txBody>
      </p:sp>
      <p:pic>
        <p:nvPicPr>
          <p:cNvPr id="9" name="Image 1" descr="preencoded.png"/>
          <p:cNvPicPr>
            <a:picLocks noChangeAspect="1"/>
          </p:cNvPicPr>
          <p:nvPr/>
        </p:nvPicPr>
        <p:blipFill>
          <a:blip r:embed="rId3"/>
          <a:stretch>
            <a:fillRect/>
          </a:stretch>
        </p:blipFill>
        <p:spPr>
          <a:xfrm>
            <a:off x="6173063" y="2567496"/>
            <a:ext cx="2151377" cy="2151377"/>
          </a:xfrm>
          <a:prstGeom prst="rect">
            <a:avLst/>
          </a:prstGeom>
        </p:spPr>
      </p:pic>
      <p:sp>
        <p:nvSpPr>
          <p:cNvPr id="10" name="Text 6"/>
          <p:cNvSpPr/>
          <p:nvPr/>
        </p:nvSpPr>
        <p:spPr>
          <a:xfrm>
            <a:off x="6144816" y="5374719"/>
            <a:ext cx="2340531" cy="292537"/>
          </a:xfrm>
          <a:prstGeom prst="rect">
            <a:avLst/>
          </a:prstGeom>
          <a:noFill/>
          <a:ln/>
        </p:spPr>
        <p:txBody>
          <a:bodyPr wrap="none" lIns="0" tIns="0" rIns="0" bIns="0" rtlCol="0" anchor="t"/>
          <a:lstStyle/>
          <a:p>
            <a:pPr marL="0" indent="0" algn="ctr">
              <a:lnSpc>
                <a:spcPts val="2300"/>
              </a:lnSpc>
              <a:buNone/>
            </a:pPr>
            <a:r>
              <a:rPr lang="en-US" sz="1800" dirty="0">
                <a:latin typeface="Arial Narrow" panose="020B0606020202030204" pitchFamily="34" charset="0"/>
                <a:ea typeface="Saira Medium" pitchFamily="34" charset="-122"/>
                <a:cs typeface="Saira Medium" pitchFamily="34" charset="-120"/>
              </a:rPr>
              <a:t>Preprocessing</a:t>
            </a:r>
            <a:endParaRPr lang="en-US" sz="1800" dirty="0">
              <a:latin typeface="Arial Narrow" panose="020B0606020202030204" pitchFamily="34" charset="0"/>
            </a:endParaRPr>
          </a:p>
        </p:txBody>
      </p:sp>
      <p:sp>
        <p:nvSpPr>
          <p:cNvPr id="11" name="Text 7"/>
          <p:cNvSpPr/>
          <p:nvPr/>
        </p:nvSpPr>
        <p:spPr>
          <a:xfrm>
            <a:off x="5762506" y="5779532"/>
            <a:ext cx="3105269" cy="299561"/>
          </a:xfrm>
          <a:prstGeom prst="rect">
            <a:avLst/>
          </a:prstGeom>
          <a:noFill/>
          <a:ln/>
        </p:spPr>
        <p:txBody>
          <a:bodyPr wrap="none" lIns="0" tIns="0" rIns="0" bIns="0" rtlCol="0" anchor="t"/>
          <a:lstStyle/>
          <a:p>
            <a:pPr marL="0" indent="0" algn="ctr">
              <a:lnSpc>
                <a:spcPts val="2350"/>
              </a:lnSpc>
              <a:buNone/>
            </a:pPr>
            <a:r>
              <a:rPr lang="en-US" sz="1450" dirty="0">
                <a:latin typeface="Arial Narrow" panose="020B0606020202030204" pitchFamily="34" charset="0"/>
                <a:ea typeface="Roboto" pitchFamily="34" charset="-122"/>
                <a:cs typeface="Roboto" pitchFamily="34" charset="-120"/>
              </a:rPr>
              <a:t>Image enhancement pipeline active</a:t>
            </a:r>
            <a:endParaRPr lang="en-US" sz="1450" dirty="0">
              <a:latin typeface="Arial Narrow" panose="020B0606020202030204" pitchFamily="34" charset="0"/>
            </a:endParaRPr>
          </a:p>
        </p:txBody>
      </p:sp>
      <p:sp>
        <p:nvSpPr>
          <p:cNvPr id="12" name="Text 8"/>
          <p:cNvSpPr/>
          <p:nvPr/>
        </p:nvSpPr>
        <p:spPr>
          <a:xfrm>
            <a:off x="9502735" y="3502343"/>
            <a:ext cx="2303026" cy="468035"/>
          </a:xfrm>
          <a:prstGeom prst="rect">
            <a:avLst/>
          </a:prstGeom>
          <a:noFill/>
          <a:ln/>
        </p:spPr>
        <p:txBody>
          <a:bodyPr wrap="none" lIns="0" tIns="0" rIns="0" bIns="0" rtlCol="0" anchor="t"/>
          <a:lstStyle/>
          <a:p>
            <a:pPr marL="0" indent="0" algn="ctr">
              <a:lnSpc>
                <a:spcPts val="3650"/>
              </a:lnSpc>
              <a:buNone/>
            </a:pPr>
            <a:r>
              <a:rPr lang="en-US" sz="3650" dirty="0">
                <a:latin typeface="Arial Narrow" panose="020B0606020202030204" pitchFamily="34" charset="0"/>
                <a:ea typeface="Saira Medium" pitchFamily="34" charset="-122"/>
                <a:cs typeface="Saira Medium" pitchFamily="34" charset="-120"/>
              </a:rPr>
              <a:t>100%</a:t>
            </a:r>
            <a:endParaRPr lang="en-US" sz="3650" dirty="0">
              <a:latin typeface="Arial Narrow" panose="020B0606020202030204" pitchFamily="34" charset="0"/>
            </a:endParaRPr>
          </a:p>
        </p:txBody>
      </p:sp>
      <p:pic>
        <p:nvPicPr>
          <p:cNvPr id="13" name="Image 2" descr="preencoded.png"/>
          <p:cNvPicPr>
            <a:picLocks noChangeAspect="1"/>
          </p:cNvPicPr>
          <p:nvPr/>
        </p:nvPicPr>
        <p:blipFill>
          <a:blip r:embed="rId3"/>
          <a:stretch>
            <a:fillRect/>
          </a:stretch>
        </p:blipFill>
        <p:spPr>
          <a:xfrm>
            <a:off x="9445901" y="2434600"/>
            <a:ext cx="2284273" cy="2284273"/>
          </a:xfrm>
          <a:prstGeom prst="rect">
            <a:avLst/>
          </a:prstGeom>
        </p:spPr>
      </p:pic>
      <p:sp>
        <p:nvSpPr>
          <p:cNvPr id="14" name="Text 9"/>
          <p:cNvSpPr/>
          <p:nvPr/>
        </p:nvSpPr>
        <p:spPr>
          <a:xfrm>
            <a:off x="9484043" y="5374719"/>
            <a:ext cx="2340531" cy="292537"/>
          </a:xfrm>
          <a:prstGeom prst="rect">
            <a:avLst/>
          </a:prstGeom>
          <a:noFill/>
          <a:ln/>
        </p:spPr>
        <p:txBody>
          <a:bodyPr wrap="none" lIns="0" tIns="0" rIns="0" bIns="0" rtlCol="0" anchor="t"/>
          <a:lstStyle/>
          <a:p>
            <a:pPr marL="0" indent="0" algn="ctr">
              <a:lnSpc>
                <a:spcPts val="2300"/>
              </a:lnSpc>
              <a:buNone/>
            </a:pPr>
            <a:r>
              <a:rPr lang="en-US" sz="1800" dirty="0">
                <a:latin typeface="Arial Narrow" panose="020B0606020202030204" pitchFamily="34" charset="0"/>
                <a:ea typeface="Saira Medium" pitchFamily="34" charset="-122"/>
                <a:cs typeface="Saira Medium" pitchFamily="34" charset="-120"/>
              </a:rPr>
              <a:t>OCR Extraction</a:t>
            </a:r>
            <a:endParaRPr lang="en-US" sz="1800" dirty="0">
              <a:latin typeface="Arial Narrow" panose="020B0606020202030204" pitchFamily="34" charset="0"/>
            </a:endParaRPr>
          </a:p>
        </p:txBody>
      </p:sp>
      <p:sp>
        <p:nvSpPr>
          <p:cNvPr id="15" name="Text 10"/>
          <p:cNvSpPr/>
          <p:nvPr/>
        </p:nvSpPr>
        <p:spPr>
          <a:xfrm>
            <a:off x="9101733" y="5779532"/>
            <a:ext cx="3105269" cy="299561"/>
          </a:xfrm>
          <a:prstGeom prst="rect">
            <a:avLst/>
          </a:prstGeom>
          <a:noFill/>
          <a:ln/>
        </p:spPr>
        <p:txBody>
          <a:bodyPr wrap="none" lIns="0" tIns="0" rIns="0" bIns="0" rtlCol="0" anchor="t"/>
          <a:lstStyle/>
          <a:p>
            <a:pPr marL="0" indent="0" algn="ctr">
              <a:lnSpc>
                <a:spcPts val="2350"/>
              </a:lnSpc>
              <a:buNone/>
            </a:pPr>
            <a:r>
              <a:rPr lang="en-US" sz="1450" dirty="0">
                <a:latin typeface="Arial Narrow" panose="020B0606020202030204" pitchFamily="34" charset="0"/>
                <a:ea typeface="Roboto" pitchFamily="34" charset="-122"/>
                <a:cs typeface="Roboto" pitchFamily="34" charset="-120"/>
              </a:rPr>
              <a:t>Text recognition fully functional</a:t>
            </a:r>
            <a:endParaRPr lang="en-US" sz="1450" dirty="0">
              <a:latin typeface="Arial Narrow" panose="020B0606020202030204" pitchFamily="34" charset="0"/>
            </a:endParaRPr>
          </a:p>
        </p:txBody>
      </p:sp>
      <p:sp>
        <p:nvSpPr>
          <p:cNvPr id="17" name="Text 12"/>
          <p:cNvSpPr/>
          <p:nvPr/>
        </p:nvSpPr>
        <p:spPr>
          <a:xfrm>
            <a:off x="2633424" y="6306027"/>
            <a:ext cx="2340531" cy="292537"/>
          </a:xfrm>
          <a:prstGeom prst="rect">
            <a:avLst/>
          </a:prstGeom>
          <a:noFill/>
          <a:ln/>
        </p:spPr>
        <p:txBody>
          <a:bodyPr wrap="none" lIns="0" tIns="0" rIns="0" bIns="0" rtlCol="0" anchor="t"/>
          <a:lstStyle/>
          <a:p>
            <a:pPr marL="0" indent="0" algn="l">
              <a:lnSpc>
                <a:spcPts val="2300"/>
              </a:lnSpc>
              <a:buNone/>
            </a:pPr>
            <a:r>
              <a:rPr lang="en-US" sz="1800" dirty="0">
                <a:latin typeface="Arial Narrow" panose="020B0606020202030204" pitchFamily="34" charset="0"/>
                <a:ea typeface="Saira Medium" pitchFamily="34" charset="-122"/>
                <a:cs typeface="Saira Medium" pitchFamily="34" charset="-120"/>
              </a:rPr>
              <a:t>Key Achievement</a:t>
            </a:r>
            <a:endParaRPr lang="en-US" sz="1800" dirty="0">
              <a:latin typeface="Arial Narrow" panose="020B0606020202030204" pitchFamily="34" charset="0"/>
            </a:endParaRPr>
          </a:p>
        </p:txBody>
      </p:sp>
      <p:sp>
        <p:nvSpPr>
          <p:cNvPr id="18" name="Text 13"/>
          <p:cNvSpPr/>
          <p:nvPr/>
        </p:nvSpPr>
        <p:spPr>
          <a:xfrm>
            <a:off x="2633424" y="6604991"/>
            <a:ext cx="9363551" cy="599123"/>
          </a:xfrm>
          <a:prstGeom prst="rect">
            <a:avLst/>
          </a:prstGeom>
          <a:noFill/>
          <a:ln/>
        </p:spPr>
        <p:txBody>
          <a:bodyPr wrap="square" lIns="0" tIns="0" rIns="0" bIns="0" rtlCol="0" anchor="t"/>
          <a:lstStyle/>
          <a:p>
            <a:pPr marL="0" indent="0" algn="l">
              <a:lnSpc>
                <a:spcPts val="2350"/>
              </a:lnSpc>
              <a:buNone/>
            </a:pPr>
            <a:r>
              <a:rPr lang="en-US" sz="1450" dirty="0">
                <a:latin typeface="Arial Narrow" panose="020B0606020202030204" pitchFamily="34" charset="0"/>
                <a:ea typeface="Roboto" pitchFamily="34" charset="-122"/>
                <a:cs typeface="Roboto" pitchFamily="34" charset="-120"/>
              </a:rPr>
              <a:t>Successfully extracted text from sample receipts with high accuracy, demonstrating the effectiveness of our preprocessing and OCR pipeline.</a:t>
            </a:r>
            <a:endParaRPr lang="en-US" sz="1450" dirty="0">
              <a:latin typeface="Arial Narrow" panose="020B060602020203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334</TotalTime>
  <Words>1350</Words>
  <Application>Microsoft Office PowerPoint</Application>
  <PresentationFormat>Custom</PresentationFormat>
  <Paragraphs>233</Paragraphs>
  <Slides>20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Garamond</vt:lpstr>
      <vt:lpstr>Aptos Narrow</vt:lpstr>
      <vt:lpstr>Century Gothic</vt:lpstr>
      <vt:lpstr>Arial Narrow</vt:lpstr>
      <vt:lpstr>Arial</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HARINI_KAVETI</dc:creator>
  <cp:lastModifiedBy>HARINI KAVETI</cp:lastModifiedBy>
  <cp:revision>10</cp:revision>
  <dcterms:created xsi:type="dcterms:W3CDTF">2026-01-12T16:13:22Z</dcterms:created>
  <dcterms:modified xsi:type="dcterms:W3CDTF">2026-01-27T13:57:17Z</dcterms:modified>
</cp:coreProperties>
</file>